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al" panose="020B0604020202020204" pitchFamily="34" charset="0"/>
      <p:regular r:id="rId15"/>
    </p:embeddedFont>
    <p:embeddedFont>
      <p:font typeface="Arial Bold" panose="020B0704020202020204" pitchFamily="34" charset="0"/>
      <p:regular r:id="rId16"/>
      <p:bold r:id="rId17"/>
    </p:embeddedFont>
    <p:embeddedFont>
      <p:font typeface="Calibri" panose="020F0502020204030204" pitchFamily="34" charset="0"/>
      <p:regular r:id="rId18"/>
      <p:bold r:id="rId19"/>
      <p:italic r:id="rId20"/>
      <p:boldItalic r:id="rId21"/>
    </p:embeddedFont>
    <p:embeddedFont>
      <p:font typeface="Poppins Bold" panose="020B0604020202020204" charset="0"/>
      <p:regular r:id="rId22"/>
    </p:embeddedFont>
    <p:embeddedFont>
      <p:font typeface="Poppins Light" panose="00000400000000000000" pitchFamily="2" charset="0"/>
      <p:regular r:id="rId23"/>
      <p:italic r:id="rId24"/>
    </p:embeddedFont>
    <p:embeddedFont>
      <p:font typeface="Poppins Light Bold" panose="020B0604020202020204" charset="0"/>
      <p:regular r:id="rId25"/>
    </p:embeddedFont>
    <p:embeddedFont>
      <p:font typeface="Poppins Medium" panose="00000600000000000000" pitchFamily="2" charset="0"/>
      <p:regular r:id="rId26"/>
      <p:italic r:id="rId27"/>
    </p:embeddedFont>
    <p:embeddedFont>
      <p:font typeface="Poppins Medium Bold" panose="020B0604020202020204" charset="0"/>
      <p:regular r:id="rId28"/>
    </p:embeddedFont>
    <p:embeddedFont>
      <p:font typeface="Roboto Condensed" panose="02000000000000000000" pitchFamily="2" charset="0"/>
      <p:regular r:id="rId29"/>
      <p:bold r:id="rId30"/>
      <p:italic r:id="rId31"/>
      <p:boldItalic r:id="rId32"/>
    </p:embeddedFont>
    <p:embeddedFont>
      <p:font typeface="Roboto Condensed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C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1330"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4989927" y="1071454"/>
            <a:ext cx="2161958" cy="0"/>
          </a:xfrm>
          <a:prstGeom prst="line">
            <a:avLst/>
          </a:prstGeom>
          <a:ln w="19050" cap="rnd">
            <a:solidFill>
              <a:srgbClr val="333333"/>
            </a:solidFill>
            <a:prstDash val="solid"/>
            <a:headEnd type="none" w="sm" len="sm"/>
            <a:tailEnd type="none" w="sm" len="sm"/>
          </a:ln>
        </p:spPr>
      </p:sp>
      <p:sp>
        <p:nvSpPr>
          <p:cNvPr id="3" name="AutoShape 3"/>
          <p:cNvSpPr/>
          <p:nvPr/>
        </p:nvSpPr>
        <p:spPr>
          <a:xfrm rot="-5400000">
            <a:off x="12811075" y="1071454"/>
            <a:ext cx="2161958" cy="0"/>
          </a:xfrm>
          <a:prstGeom prst="line">
            <a:avLst/>
          </a:prstGeom>
          <a:ln w="19050" cap="rnd">
            <a:solidFill>
              <a:srgbClr val="333333"/>
            </a:solidFill>
            <a:prstDash val="solid"/>
            <a:headEnd type="none" w="sm" len="sm"/>
            <a:tailEnd type="none" w="sm" len="sm"/>
          </a:ln>
        </p:spPr>
      </p:sp>
      <p:sp>
        <p:nvSpPr>
          <p:cNvPr id="4" name="AutoShape 4"/>
          <p:cNvSpPr/>
          <p:nvPr/>
        </p:nvSpPr>
        <p:spPr>
          <a:xfrm>
            <a:off x="716182" y="2176246"/>
            <a:ext cx="16855636" cy="0"/>
          </a:xfrm>
          <a:prstGeom prst="line">
            <a:avLst/>
          </a:prstGeom>
          <a:ln w="19050" cap="rnd">
            <a:solidFill>
              <a:srgbClr val="333333"/>
            </a:solidFill>
            <a:prstDash val="solid"/>
            <a:headEnd type="none" w="sm" len="sm"/>
            <a:tailEnd type="none" w="sm" len="sm"/>
          </a:ln>
        </p:spPr>
      </p:sp>
      <p:sp>
        <p:nvSpPr>
          <p:cNvPr id="5" name="TextBox 5"/>
          <p:cNvSpPr txBox="1"/>
          <p:nvPr/>
        </p:nvSpPr>
        <p:spPr>
          <a:xfrm>
            <a:off x="1028700" y="3065796"/>
            <a:ext cx="9386462" cy="2447925"/>
          </a:xfrm>
          <a:prstGeom prst="rect">
            <a:avLst/>
          </a:prstGeom>
        </p:spPr>
        <p:txBody>
          <a:bodyPr lIns="0" tIns="0" rIns="0" bIns="0" rtlCol="0" anchor="t">
            <a:spAutoFit/>
          </a:bodyPr>
          <a:lstStyle/>
          <a:p>
            <a:pPr>
              <a:lnSpc>
                <a:spcPts val="9600"/>
              </a:lnSpc>
            </a:pPr>
            <a:r>
              <a:rPr lang="en-US" sz="8000" spc="248">
                <a:solidFill>
                  <a:srgbClr val="333333"/>
                </a:solidFill>
                <a:latin typeface="Poppins Bold"/>
              </a:rPr>
              <a:t>Presentation</a:t>
            </a:r>
          </a:p>
          <a:p>
            <a:pPr>
              <a:lnSpc>
                <a:spcPts val="9600"/>
              </a:lnSpc>
            </a:pPr>
            <a:r>
              <a:rPr lang="en-US" sz="8000" spc="248">
                <a:solidFill>
                  <a:srgbClr val="333333"/>
                </a:solidFill>
                <a:latin typeface="Poppins Bold"/>
              </a:rPr>
              <a:t>Assignment</a:t>
            </a:r>
          </a:p>
        </p:txBody>
      </p:sp>
      <p:sp>
        <p:nvSpPr>
          <p:cNvPr id="6" name="TextBox 6"/>
          <p:cNvSpPr txBox="1"/>
          <p:nvPr/>
        </p:nvSpPr>
        <p:spPr>
          <a:xfrm>
            <a:off x="8001912" y="402916"/>
            <a:ext cx="2903533" cy="405765"/>
          </a:xfrm>
          <a:prstGeom prst="rect">
            <a:avLst/>
          </a:prstGeom>
        </p:spPr>
        <p:txBody>
          <a:bodyPr lIns="0" tIns="0" rIns="0" bIns="0" rtlCol="0" anchor="t">
            <a:spAutoFit/>
          </a:bodyPr>
          <a:lstStyle/>
          <a:p>
            <a:pPr algn="r">
              <a:lnSpc>
                <a:spcPts val="3359"/>
              </a:lnSpc>
            </a:pPr>
            <a:r>
              <a:rPr lang="en-US" sz="2400">
                <a:solidFill>
                  <a:srgbClr val="333333"/>
                </a:solidFill>
                <a:latin typeface="Poppins Medium"/>
              </a:rPr>
              <a:t>INSTRUCTOR</a:t>
            </a:r>
          </a:p>
        </p:txBody>
      </p:sp>
      <p:sp>
        <p:nvSpPr>
          <p:cNvPr id="7" name="TextBox 7"/>
          <p:cNvSpPr txBox="1"/>
          <p:nvPr/>
        </p:nvSpPr>
        <p:spPr>
          <a:xfrm>
            <a:off x="7483375" y="1033473"/>
            <a:ext cx="4657117" cy="405765"/>
          </a:xfrm>
          <a:prstGeom prst="rect">
            <a:avLst/>
          </a:prstGeom>
        </p:spPr>
        <p:txBody>
          <a:bodyPr lIns="0" tIns="0" rIns="0" bIns="0" rtlCol="0" anchor="t">
            <a:spAutoFit/>
          </a:bodyPr>
          <a:lstStyle/>
          <a:p>
            <a:pPr algn="ctr">
              <a:lnSpc>
                <a:spcPts val="3359"/>
              </a:lnSpc>
            </a:pPr>
            <a:r>
              <a:rPr lang="en-US" sz="2400">
                <a:solidFill>
                  <a:srgbClr val="333333"/>
                </a:solidFill>
                <a:latin typeface="Poppins Light"/>
              </a:rPr>
              <a:t>Dr. Abhishek Mishra.</a:t>
            </a:r>
          </a:p>
        </p:txBody>
      </p:sp>
      <p:sp>
        <p:nvSpPr>
          <p:cNvPr id="8" name="TextBox 8"/>
          <p:cNvSpPr txBox="1"/>
          <p:nvPr/>
        </p:nvSpPr>
        <p:spPr>
          <a:xfrm>
            <a:off x="1028700" y="402916"/>
            <a:ext cx="3996127" cy="405765"/>
          </a:xfrm>
          <a:prstGeom prst="rect">
            <a:avLst/>
          </a:prstGeom>
        </p:spPr>
        <p:txBody>
          <a:bodyPr lIns="0" tIns="0" rIns="0" bIns="0" rtlCol="0" anchor="t">
            <a:spAutoFit/>
          </a:bodyPr>
          <a:lstStyle/>
          <a:p>
            <a:pPr>
              <a:lnSpc>
                <a:spcPts val="3359"/>
              </a:lnSpc>
            </a:pPr>
            <a:r>
              <a:rPr lang="en-US" sz="2400">
                <a:solidFill>
                  <a:srgbClr val="333333"/>
                </a:solidFill>
                <a:latin typeface="Poppins Medium"/>
              </a:rPr>
              <a:t>May, 2023</a:t>
            </a:r>
          </a:p>
        </p:txBody>
      </p:sp>
      <p:sp>
        <p:nvSpPr>
          <p:cNvPr id="9" name="TextBox 9"/>
          <p:cNvSpPr txBox="1"/>
          <p:nvPr/>
        </p:nvSpPr>
        <p:spPr>
          <a:xfrm>
            <a:off x="1028700" y="1069668"/>
            <a:ext cx="3996127" cy="824865"/>
          </a:xfrm>
          <a:prstGeom prst="rect">
            <a:avLst/>
          </a:prstGeom>
        </p:spPr>
        <p:txBody>
          <a:bodyPr lIns="0" tIns="0" rIns="0" bIns="0" rtlCol="0" anchor="t">
            <a:spAutoFit/>
          </a:bodyPr>
          <a:lstStyle/>
          <a:p>
            <a:pPr>
              <a:lnSpc>
                <a:spcPts val="3359"/>
              </a:lnSpc>
            </a:pPr>
            <a:r>
              <a:rPr lang="en-US" sz="2400">
                <a:solidFill>
                  <a:srgbClr val="333333"/>
                </a:solidFill>
                <a:latin typeface="Poppins Light"/>
              </a:rPr>
              <a:t>BITS Pilani.</a:t>
            </a:r>
          </a:p>
          <a:p>
            <a:pPr>
              <a:lnSpc>
                <a:spcPts val="3359"/>
              </a:lnSpc>
            </a:pPr>
            <a:r>
              <a:rPr lang="en-US" sz="2400">
                <a:solidFill>
                  <a:srgbClr val="333333"/>
                </a:solidFill>
                <a:latin typeface="Poppins Light"/>
              </a:rPr>
              <a:t>Pilani Campus</a:t>
            </a:r>
          </a:p>
        </p:txBody>
      </p:sp>
      <p:sp>
        <p:nvSpPr>
          <p:cNvPr id="10" name="TextBox 10"/>
          <p:cNvSpPr txBox="1"/>
          <p:nvPr/>
        </p:nvSpPr>
        <p:spPr>
          <a:xfrm>
            <a:off x="15160193" y="402916"/>
            <a:ext cx="1608852" cy="405765"/>
          </a:xfrm>
          <a:prstGeom prst="rect">
            <a:avLst/>
          </a:prstGeom>
        </p:spPr>
        <p:txBody>
          <a:bodyPr lIns="0" tIns="0" rIns="0" bIns="0" rtlCol="0" anchor="t">
            <a:spAutoFit/>
          </a:bodyPr>
          <a:lstStyle/>
          <a:p>
            <a:pPr algn="r">
              <a:lnSpc>
                <a:spcPts val="3359"/>
              </a:lnSpc>
            </a:pPr>
            <a:r>
              <a:rPr lang="en-US" sz="2400">
                <a:solidFill>
                  <a:srgbClr val="333333"/>
                </a:solidFill>
                <a:latin typeface="Poppins Medium"/>
              </a:rPr>
              <a:t>STUDENT</a:t>
            </a:r>
          </a:p>
        </p:txBody>
      </p:sp>
      <p:sp>
        <p:nvSpPr>
          <p:cNvPr id="11" name="TextBox 11"/>
          <p:cNvSpPr txBox="1"/>
          <p:nvPr/>
        </p:nvSpPr>
        <p:spPr>
          <a:xfrm>
            <a:off x="14355767" y="1021816"/>
            <a:ext cx="5437650" cy="973455"/>
          </a:xfrm>
          <a:prstGeom prst="rect">
            <a:avLst/>
          </a:prstGeom>
        </p:spPr>
        <p:txBody>
          <a:bodyPr lIns="0" tIns="0" rIns="0" bIns="0" rtlCol="0" anchor="t">
            <a:spAutoFit/>
          </a:bodyPr>
          <a:lstStyle/>
          <a:p>
            <a:pPr algn="just">
              <a:lnSpc>
                <a:spcPts val="2800"/>
              </a:lnSpc>
            </a:pPr>
            <a:r>
              <a:rPr lang="en-US" sz="2000">
                <a:solidFill>
                  <a:srgbClr val="333333"/>
                </a:solidFill>
                <a:latin typeface="Poppins Light Bold"/>
              </a:rPr>
              <a:t>Chaitanya Krishna Chauhan </a:t>
            </a:r>
          </a:p>
          <a:p>
            <a:pPr algn="just">
              <a:lnSpc>
                <a:spcPts val="2800"/>
              </a:lnSpc>
            </a:pPr>
            <a:r>
              <a:rPr lang="en-US" sz="2000">
                <a:solidFill>
                  <a:srgbClr val="333333"/>
                </a:solidFill>
                <a:latin typeface="Poppins Light Bold"/>
              </a:rPr>
              <a:t>2020A4PS1859P</a:t>
            </a:r>
          </a:p>
          <a:p>
            <a:pPr algn="just">
              <a:lnSpc>
                <a:spcPts val="2240"/>
              </a:lnSpc>
            </a:pPr>
            <a:endParaRPr lang="en-US" sz="2000">
              <a:solidFill>
                <a:srgbClr val="333333"/>
              </a:solidFill>
              <a:latin typeface="Poppins Light Bold"/>
            </a:endParaRPr>
          </a:p>
        </p:txBody>
      </p:sp>
      <p:sp>
        <p:nvSpPr>
          <p:cNvPr id="12" name="TextBox 12"/>
          <p:cNvSpPr txBox="1"/>
          <p:nvPr/>
        </p:nvSpPr>
        <p:spPr>
          <a:xfrm>
            <a:off x="1028700" y="5808996"/>
            <a:ext cx="7192001" cy="400050"/>
          </a:xfrm>
          <a:prstGeom prst="rect">
            <a:avLst/>
          </a:prstGeom>
        </p:spPr>
        <p:txBody>
          <a:bodyPr lIns="0" tIns="0" rIns="0" bIns="0" rtlCol="0" anchor="t">
            <a:spAutoFit/>
          </a:bodyPr>
          <a:lstStyle/>
          <a:p>
            <a:pPr>
              <a:lnSpc>
                <a:spcPts val="3239"/>
              </a:lnSpc>
            </a:pPr>
            <a:r>
              <a:rPr lang="en-US" sz="2699" spc="83">
                <a:solidFill>
                  <a:srgbClr val="333333"/>
                </a:solidFill>
                <a:latin typeface="Poppins Medium"/>
              </a:rPr>
              <a:t>CRYPTOGRAPHY</a:t>
            </a:r>
          </a:p>
        </p:txBody>
      </p:sp>
      <p:sp>
        <p:nvSpPr>
          <p:cNvPr id="13" name="TextBox 13"/>
          <p:cNvSpPr txBox="1"/>
          <p:nvPr/>
        </p:nvSpPr>
        <p:spPr>
          <a:xfrm>
            <a:off x="735232" y="6951354"/>
            <a:ext cx="17049219" cy="2264411"/>
          </a:xfrm>
          <a:prstGeom prst="rect">
            <a:avLst/>
          </a:prstGeom>
        </p:spPr>
        <p:txBody>
          <a:bodyPr lIns="0" tIns="0" rIns="0" bIns="0" rtlCol="0" anchor="t">
            <a:spAutoFit/>
          </a:bodyPr>
          <a:lstStyle/>
          <a:p>
            <a:pPr algn="ctr">
              <a:lnSpc>
                <a:spcPts val="6079"/>
              </a:lnSpc>
            </a:pPr>
            <a:r>
              <a:rPr lang="en-US" sz="3799">
                <a:solidFill>
                  <a:srgbClr val="333333"/>
                </a:solidFill>
                <a:latin typeface="Poppins Medium Bold"/>
              </a:rPr>
              <a:t>A Survey of Privacy-Preserving Biometric Authentication: Techniques and Challenges</a:t>
            </a:r>
          </a:p>
          <a:p>
            <a:pPr algn="ctr">
              <a:lnSpc>
                <a:spcPts val="6079"/>
              </a:lnSpc>
            </a:pPr>
            <a:endParaRPr lang="en-US" sz="3799">
              <a:solidFill>
                <a:srgbClr val="333333"/>
              </a:solidFill>
              <a:latin typeface="Poppins Medium Bold"/>
            </a:endParaRPr>
          </a:p>
        </p:txBody>
      </p:sp>
      <p:sp>
        <p:nvSpPr>
          <p:cNvPr id="14" name="TextBox 14"/>
          <p:cNvSpPr txBox="1"/>
          <p:nvPr/>
        </p:nvSpPr>
        <p:spPr>
          <a:xfrm>
            <a:off x="13464026" y="9573506"/>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sp>
        <p:nvSpPr>
          <p:cNvPr id="15" name="AutoShape 15"/>
          <p:cNvSpPr/>
          <p:nvPr/>
        </p:nvSpPr>
        <p:spPr>
          <a:xfrm>
            <a:off x="4218364" y="9378959"/>
            <a:ext cx="4611469" cy="0"/>
          </a:xfrm>
          <a:prstGeom prst="line">
            <a:avLst/>
          </a:prstGeom>
          <a:ln w="190500" cap="flat">
            <a:solidFill>
              <a:srgbClr val="FFDE59"/>
            </a:solidFill>
            <a:prstDash val="solid"/>
            <a:headEnd type="none" w="sm" len="sm"/>
            <a:tailEnd type="none" w="sm" len="sm"/>
          </a:ln>
        </p:spPr>
      </p:sp>
      <p:sp>
        <p:nvSpPr>
          <p:cNvPr id="16" name="AutoShape 16"/>
          <p:cNvSpPr/>
          <p:nvPr/>
        </p:nvSpPr>
        <p:spPr>
          <a:xfrm>
            <a:off x="8829833" y="9378959"/>
            <a:ext cx="4811406" cy="0"/>
          </a:xfrm>
          <a:prstGeom prst="line">
            <a:avLst/>
          </a:prstGeom>
          <a:ln w="190500" cap="flat">
            <a:solidFill>
              <a:srgbClr val="38B6FF"/>
            </a:solidFill>
            <a:prstDash val="solid"/>
            <a:headEnd type="none" w="sm" len="sm"/>
            <a:tailEnd type="none" w="sm" len="sm"/>
          </a:ln>
        </p:spPr>
      </p:sp>
      <p:sp>
        <p:nvSpPr>
          <p:cNvPr id="17" name="AutoShape 17"/>
          <p:cNvSpPr/>
          <p:nvPr/>
        </p:nvSpPr>
        <p:spPr>
          <a:xfrm>
            <a:off x="13641239" y="9378959"/>
            <a:ext cx="4646761" cy="0"/>
          </a:xfrm>
          <a:prstGeom prst="line">
            <a:avLst/>
          </a:prstGeom>
          <a:ln w="190500" cap="flat">
            <a:solidFill>
              <a:srgbClr val="FF5757"/>
            </a:solidFill>
            <a:prstDash val="solid"/>
            <a:headEnd type="none" w="sm" len="sm"/>
            <a:tailEnd type="none" w="sm" len="sm"/>
          </a:ln>
        </p:spPr>
      </p:sp>
      <p:sp>
        <p:nvSpPr>
          <p:cNvPr id="18" name="TextBox 18"/>
          <p:cNvSpPr txBox="1"/>
          <p:nvPr/>
        </p:nvSpPr>
        <p:spPr>
          <a:xfrm>
            <a:off x="7483375" y="1458288"/>
            <a:ext cx="4657117" cy="405765"/>
          </a:xfrm>
          <a:prstGeom prst="rect">
            <a:avLst/>
          </a:prstGeom>
        </p:spPr>
        <p:txBody>
          <a:bodyPr lIns="0" tIns="0" rIns="0" bIns="0" rtlCol="0" anchor="t">
            <a:spAutoFit/>
          </a:bodyPr>
          <a:lstStyle/>
          <a:p>
            <a:pPr algn="ctr">
              <a:lnSpc>
                <a:spcPts val="3359"/>
              </a:lnSpc>
            </a:pPr>
            <a:r>
              <a:rPr lang="en-US" sz="2400">
                <a:solidFill>
                  <a:srgbClr val="333333"/>
                </a:solidFill>
                <a:latin typeface="Poppins Light"/>
              </a:rPr>
              <a:t>Dr. Ashutosh Bhatia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1964" y="9660301"/>
            <a:ext cx="4611469" cy="0"/>
          </a:xfrm>
          <a:prstGeom prst="line">
            <a:avLst/>
          </a:prstGeom>
          <a:ln w="190500" cap="flat">
            <a:solidFill>
              <a:srgbClr val="FFDE59"/>
            </a:solidFill>
            <a:prstDash val="solid"/>
            <a:headEnd type="none" w="sm" len="sm"/>
            <a:tailEnd type="none" w="sm" len="sm"/>
          </a:ln>
        </p:spPr>
      </p:sp>
      <p:sp>
        <p:nvSpPr>
          <p:cNvPr id="3" name="AutoShape 3"/>
          <p:cNvSpPr/>
          <p:nvPr/>
        </p:nvSpPr>
        <p:spPr>
          <a:xfrm>
            <a:off x="8983433" y="9660301"/>
            <a:ext cx="4811406" cy="0"/>
          </a:xfrm>
          <a:prstGeom prst="line">
            <a:avLst/>
          </a:prstGeom>
          <a:ln w="190500" cap="flat">
            <a:solidFill>
              <a:srgbClr val="38B6FF"/>
            </a:solidFill>
            <a:prstDash val="solid"/>
            <a:headEnd type="none" w="sm" len="sm"/>
            <a:tailEnd type="none" w="sm" len="sm"/>
          </a:ln>
        </p:spPr>
      </p:sp>
      <p:sp>
        <p:nvSpPr>
          <p:cNvPr id="4" name="AutoShape 4"/>
          <p:cNvSpPr/>
          <p:nvPr/>
        </p:nvSpPr>
        <p:spPr>
          <a:xfrm>
            <a:off x="13794839" y="9660301"/>
            <a:ext cx="4646761" cy="0"/>
          </a:xfrm>
          <a:prstGeom prst="line">
            <a:avLst/>
          </a:prstGeom>
          <a:ln w="190500" cap="flat">
            <a:solidFill>
              <a:srgbClr val="FF5757"/>
            </a:solidFill>
            <a:prstDash val="solid"/>
            <a:headEnd type="none" w="sm" len="sm"/>
            <a:tailEnd type="none" w="sm" len="sm"/>
          </a:ln>
        </p:spPr>
      </p:sp>
      <p:sp>
        <p:nvSpPr>
          <p:cNvPr id="5" name="TextBox 5"/>
          <p:cNvSpPr txBox="1"/>
          <p:nvPr/>
        </p:nvSpPr>
        <p:spPr>
          <a:xfrm>
            <a:off x="13617626" y="9854847"/>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sp>
        <p:nvSpPr>
          <p:cNvPr id="8" name="TextBox 8"/>
          <p:cNvSpPr txBox="1"/>
          <p:nvPr/>
        </p:nvSpPr>
        <p:spPr>
          <a:xfrm>
            <a:off x="2750723" y="121187"/>
            <a:ext cx="12159296" cy="1343160"/>
          </a:xfrm>
          <a:prstGeom prst="rect">
            <a:avLst/>
          </a:prstGeom>
        </p:spPr>
        <p:txBody>
          <a:bodyPr lIns="0" tIns="0" rIns="0" bIns="0" rtlCol="0" anchor="t">
            <a:spAutoFit/>
          </a:bodyPr>
          <a:lstStyle/>
          <a:p>
            <a:pPr algn="ctr">
              <a:lnSpc>
                <a:spcPts val="11017"/>
              </a:lnSpc>
              <a:spcBef>
                <a:spcPct val="0"/>
              </a:spcBef>
            </a:pPr>
            <a:r>
              <a:rPr lang="en-US" sz="7869">
                <a:solidFill>
                  <a:srgbClr val="756862"/>
                </a:solidFill>
                <a:latin typeface="Roboto Condensed Bold"/>
              </a:rPr>
              <a:t>Inaccuracy</a:t>
            </a:r>
          </a:p>
        </p:txBody>
      </p:sp>
      <p:pic>
        <p:nvPicPr>
          <p:cNvPr id="10" name="Picture 9">
            <a:extLst>
              <a:ext uri="{FF2B5EF4-FFF2-40B4-BE49-F238E27FC236}">
                <a16:creationId xmlns:a16="http://schemas.microsoft.com/office/drawing/2014/main" id="{F5665E87-90E1-B3CE-30BA-84947F776DBF}"/>
              </a:ext>
            </a:extLst>
          </p:cNvPr>
          <p:cNvPicPr>
            <a:picLocks noChangeAspect="1"/>
          </p:cNvPicPr>
          <p:nvPr/>
        </p:nvPicPr>
        <p:blipFill>
          <a:blip r:embed="rId2"/>
          <a:stretch>
            <a:fillRect/>
          </a:stretch>
        </p:blipFill>
        <p:spPr>
          <a:xfrm>
            <a:off x="1447800" y="1464347"/>
            <a:ext cx="15316200" cy="7123609"/>
          </a:xfrm>
          <a:prstGeom prst="rect">
            <a:avLst/>
          </a:prstGeom>
        </p:spPr>
      </p:pic>
      <p:pic>
        <p:nvPicPr>
          <p:cNvPr id="12" name="Picture 11">
            <a:extLst>
              <a:ext uri="{FF2B5EF4-FFF2-40B4-BE49-F238E27FC236}">
                <a16:creationId xmlns:a16="http://schemas.microsoft.com/office/drawing/2014/main" id="{14A8F6C1-5C89-111C-161D-17431153D681}"/>
              </a:ext>
            </a:extLst>
          </p:cNvPr>
          <p:cNvPicPr>
            <a:picLocks noChangeAspect="1"/>
          </p:cNvPicPr>
          <p:nvPr/>
        </p:nvPicPr>
        <p:blipFill>
          <a:blip r:embed="rId3"/>
          <a:stretch>
            <a:fillRect/>
          </a:stretch>
        </p:blipFill>
        <p:spPr>
          <a:xfrm>
            <a:off x="8983433" y="1269802"/>
            <a:ext cx="705864" cy="429242"/>
          </a:xfrm>
          <a:prstGeom prst="rect">
            <a:avLst/>
          </a:prstGeom>
        </p:spPr>
      </p:pic>
      <p:pic>
        <p:nvPicPr>
          <p:cNvPr id="13" name="Picture 12">
            <a:extLst>
              <a:ext uri="{FF2B5EF4-FFF2-40B4-BE49-F238E27FC236}">
                <a16:creationId xmlns:a16="http://schemas.microsoft.com/office/drawing/2014/main" id="{AA6C0738-8C8A-C004-C930-D982F0FBB2DD}"/>
              </a:ext>
            </a:extLst>
          </p:cNvPr>
          <p:cNvPicPr>
            <a:picLocks noChangeAspect="1"/>
          </p:cNvPicPr>
          <p:nvPr/>
        </p:nvPicPr>
        <p:blipFill>
          <a:blip r:embed="rId3"/>
          <a:stretch>
            <a:fillRect/>
          </a:stretch>
        </p:blipFill>
        <p:spPr>
          <a:xfrm>
            <a:off x="8620976" y="1269802"/>
            <a:ext cx="705864" cy="4292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1964" y="9660301"/>
            <a:ext cx="4611469" cy="0"/>
          </a:xfrm>
          <a:prstGeom prst="line">
            <a:avLst/>
          </a:prstGeom>
          <a:ln w="190500" cap="flat">
            <a:solidFill>
              <a:srgbClr val="FFDE59"/>
            </a:solidFill>
            <a:prstDash val="solid"/>
            <a:headEnd type="none" w="sm" len="sm"/>
            <a:tailEnd type="none" w="sm" len="sm"/>
          </a:ln>
        </p:spPr>
      </p:sp>
      <p:sp>
        <p:nvSpPr>
          <p:cNvPr id="3" name="AutoShape 3"/>
          <p:cNvSpPr/>
          <p:nvPr/>
        </p:nvSpPr>
        <p:spPr>
          <a:xfrm>
            <a:off x="8983433" y="9660301"/>
            <a:ext cx="4811406" cy="0"/>
          </a:xfrm>
          <a:prstGeom prst="line">
            <a:avLst/>
          </a:prstGeom>
          <a:ln w="190500" cap="flat">
            <a:solidFill>
              <a:srgbClr val="38B6FF"/>
            </a:solidFill>
            <a:prstDash val="solid"/>
            <a:headEnd type="none" w="sm" len="sm"/>
            <a:tailEnd type="none" w="sm" len="sm"/>
          </a:ln>
        </p:spPr>
      </p:sp>
      <p:sp>
        <p:nvSpPr>
          <p:cNvPr id="4" name="AutoShape 4"/>
          <p:cNvSpPr/>
          <p:nvPr/>
        </p:nvSpPr>
        <p:spPr>
          <a:xfrm>
            <a:off x="13794839" y="9660301"/>
            <a:ext cx="4646761" cy="0"/>
          </a:xfrm>
          <a:prstGeom prst="line">
            <a:avLst/>
          </a:prstGeom>
          <a:ln w="190500" cap="flat">
            <a:solidFill>
              <a:srgbClr val="FF5757"/>
            </a:solidFill>
            <a:prstDash val="solid"/>
            <a:headEnd type="none" w="sm" len="sm"/>
            <a:tailEnd type="none" w="sm" len="sm"/>
          </a:ln>
        </p:spPr>
      </p:sp>
      <p:sp>
        <p:nvSpPr>
          <p:cNvPr id="5" name="TextBox 5"/>
          <p:cNvSpPr txBox="1"/>
          <p:nvPr/>
        </p:nvSpPr>
        <p:spPr>
          <a:xfrm>
            <a:off x="4604933" y="1636140"/>
            <a:ext cx="13476183" cy="7332255"/>
          </a:xfrm>
          <a:prstGeom prst="rect">
            <a:avLst/>
          </a:prstGeom>
        </p:spPr>
        <p:txBody>
          <a:bodyPr lIns="0" tIns="0" rIns="0" bIns="0" rtlCol="0" anchor="t">
            <a:spAutoFit/>
          </a:bodyPr>
          <a:lstStyle/>
          <a:p>
            <a:pPr marL="649564" lvl="1" indent="-324782">
              <a:lnSpc>
                <a:spcPts val="4813"/>
              </a:lnSpc>
              <a:buFont typeface="Arial"/>
              <a:buChar char="•"/>
            </a:pPr>
            <a:r>
              <a:rPr lang="en-US" sz="3008" dirty="0">
                <a:solidFill>
                  <a:srgbClr val="000000"/>
                </a:solidFill>
                <a:latin typeface="Arial"/>
              </a:rPr>
              <a:t>Cryptographic primitives, such as </a:t>
            </a:r>
            <a:r>
              <a:rPr lang="en-US" sz="3008" b="1" dirty="0">
                <a:solidFill>
                  <a:srgbClr val="000000"/>
                </a:solidFill>
                <a:latin typeface="Arial"/>
              </a:rPr>
              <a:t>AES</a:t>
            </a:r>
            <a:r>
              <a:rPr lang="en-US" sz="3008" dirty="0">
                <a:solidFill>
                  <a:srgbClr val="000000"/>
                </a:solidFill>
                <a:latin typeface="Arial"/>
              </a:rPr>
              <a:t> and </a:t>
            </a:r>
            <a:r>
              <a:rPr lang="en-US" sz="3008" b="1" dirty="0">
                <a:solidFill>
                  <a:srgbClr val="000000"/>
                </a:solidFill>
                <a:latin typeface="Arial"/>
              </a:rPr>
              <a:t>RSA</a:t>
            </a:r>
            <a:r>
              <a:rPr lang="en-US" sz="3008" dirty="0">
                <a:solidFill>
                  <a:srgbClr val="000000"/>
                </a:solidFill>
                <a:latin typeface="Arial"/>
              </a:rPr>
              <a:t>, are effective in preserving privacy during biometric authentication.</a:t>
            </a:r>
          </a:p>
          <a:p>
            <a:pPr marL="649564" lvl="1" indent="-324782">
              <a:lnSpc>
                <a:spcPts val="4813"/>
              </a:lnSpc>
              <a:buFont typeface="Arial"/>
              <a:buChar char="•"/>
            </a:pPr>
            <a:r>
              <a:rPr lang="en-US" sz="3008" dirty="0">
                <a:solidFill>
                  <a:srgbClr val="000000"/>
                </a:solidFill>
                <a:latin typeface="Arial"/>
              </a:rPr>
              <a:t>Employing cryptographic primitive techniques can </a:t>
            </a:r>
            <a:r>
              <a:rPr lang="en-US" sz="3008" b="1" dirty="0">
                <a:solidFill>
                  <a:srgbClr val="000000"/>
                </a:solidFill>
                <a:latin typeface="Arial"/>
              </a:rPr>
              <a:t>reduce errors </a:t>
            </a:r>
            <a:r>
              <a:rPr lang="en-US" sz="3008" dirty="0">
                <a:solidFill>
                  <a:srgbClr val="000000"/>
                </a:solidFill>
                <a:latin typeface="Arial"/>
              </a:rPr>
              <a:t>in biometric authentication results.</a:t>
            </a:r>
          </a:p>
          <a:p>
            <a:pPr marL="649564" lvl="1" indent="-324782">
              <a:lnSpc>
                <a:spcPts val="4813"/>
              </a:lnSpc>
              <a:buFont typeface="Arial"/>
              <a:buChar char="•"/>
            </a:pPr>
            <a:r>
              <a:rPr lang="en-US" sz="3008" dirty="0">
                <a:solidFill>
                  <a:srgbClr val="000000"/>
                </a:solidFill>
                <a:latin typeface="Arial"/>
              </a:rPr>
              <a:t>Secure multiparty computation (SMPC) is a commonly used cryptographic tool to protect private information during biometric authentication.</a:t>
            </a:r>
          </a:p>
          <a:p>
            <a:pPr>
              <a:lnSpc>
                <a:spcPts val="4813"/>
              </a:lnSpc>
            </a:pPr>
            <a:endParaRPr lang="en-US" sz="3008" dirty="0">
              <a:solidFill>
                <a:srgbClr val="000000"/>
              </a:solidFill>
              <a:latin typeface="Arial"/>
            </a:endParaRPr>
          </a:p>
          <a:p>
            <a:pPr>
              <a:lnSpc>
                <a:spcPts val="4813"/>
              </a:lnSpc>
            </a:pPr>
            <a:endParaRPr lang="en-US" sz="3008" dirty="0">
              <a:solidFill>
                <a:srgbClr val="000000"/>
              </a:solidFill>
              <a:latin typeface="Arial"/>
            </a:endParaRPr>
          </a:p>
          <a:p>
            <a:pPr marL="649564" lvl="1" indent="-324782">
              <a:lnSpc>
                <a:spcPts val="4813"/>
              </a:lnSpc>
              <a:buFont typeface="Arial"/>
              <a:buChar char="•"/>
            </a:pPr>
            <a:r>
              <a:rPr lang="en-US" sz="3008" b="1" dirty="0">
                <a:solidFill>
                  <a:srgbClr val="000000"/>
                </a:solidFill>
                <a:latin typeface="Arial"/>
              </a:rPr>
              <a:t>SMPC</a:t>
            </a:r>
            <a:r>
              <a:rPr lang="en-US" sz="3008" dirty="0">
                <a:solidFill>
                  <a:srgbClr val="000000"/>
                </a:solidFill>
                <a:latin typeface="Arial"/>
              </a:rPr>
              <a:t> employs homomorphic encryption, oblivious transfer, and garbled circuits.</a:t>
            </a:r>
          </a:p>
          <a:p>
            <a:pPr marL="649564" lvl="1" indent="-324782">
              <a:lnSpc>
                <a:spcPts val="4813"/>
              </a:lnSpc>
              <a:buFont typeface="Arial"/>
              <a:buChar char="•"/>
            </a:pPr>
            <a:r>
              <a:rPr lang="en-US" sz="3008" dirty="0">
                <a:solidFill>
                  <a:srgbClr val="000000"/>
                </a:solidFill>
                <a:latin typeface="Arial"/>
              </a:rPr>
              <a:t>After completing computations, the server sends the result and proof of correct computation to the client.</a:t>
            </a:r>
          </a:p>
        </p:txBody>
      </p:sp>
      <p:pic>
        <p:nvPicPr>
          <p:cNvPr id="6" name="Picture 6"/>
          <p:cNvPicPr>
            <a:picLocks noChangeAspect="1"/>
          </p:cNvPicPr>
          <p:nvPr/>
        </p:nvPicPr>
        <p:blipFill>
          <a:blip r:embed="rId2"/>
          <a:srcRect/>
          <a:stretch>
            <a:fillRect/>
          </a:stretch>
        </p:blipFill>
        <p:spPr>
          <a:xfrm>
            <a:off x="7125993" y="5392754"/>
            <a:ext cx="9255916" cy="1077118"/>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3504" y="3127701"/>
            <a:ext cx="3059915" cy="4114800"/>
          </a:xfrm>
          <a:prstGeom prst="rect">
            <a:avLst/>
          </a:prstGeom>
        </p:spPr>
      </p:pic>
      <p:sp>
        <p:nvSpPr>
          <p:cNvPr id="8" name="TextBox 8"/>
          <p:cNvSpPr txBox="1"/>
          <p:nvPr/>
        </p:nvSpPr>
        <p:spPr>
          <a:xfrm>
            <a:off x="13617626" y="9854847"/>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sp>
        <p:nvSpPr>
          <p:cNvPr id="9" name="TextBox 9"/>
          <p:cNvSpPr txBox="1"/>
          <p:nvPr/>
        </p:nvSpPr>
        <p:spPr>
          <a:xfrm>
            <a:off x="2750723" y="121187"/>
            <a:ext cx="11955877" cy="2720873"/>
          </a:xfrm>
          <a:prstGeom prst="rect">
            <a:avLst/>
          </a:prstGeom>
        </p:spPr>
        <p:txBody>
          <a:bodyPr wrap="square" lIns="0" tIns="0" rIns="0" bIns="0" rtlCol="0" anchor="t">
            <a:spAutoFit/>
          </a:bodyPr>
          <a:lstStyle/>
          <a:p>
            <a:pPr algn="ctr">
              <a:lnSpc>
                <a:spcPts val="11017"/>
              </a:lnSpc>
            </a:pPr>
            <a:r>
              <a:rPr lang="en-US" sz="7869" dirty="0">
                <a:solidFill>
                  <a:srgbClr val="756862"/>
                </a:solidFill>
                <a:latin typeface="Roboto Condensed Bold"/>
              </a:rPr>
              <a:t>Cryptographic Primitives</a:t>
            </a:r>
          </a:p>
          <a:p>
            <a:pPr algn="ctr">
              <a:lnSpc>
                <a:spcPts val="11017"/>
              </a:lnSpc>
              <a:spcBef>
                <a:spcPct val="0"/>
              </a:spcBef>
            </a:pPr>
            <a:endParaRPr lang="en-US" sz="7869" dirty="0">
              <a:solidFill>
                <a:srgbClr val="756862"/>
              </a:solidFill>
              <a:latin typeface="Roboto Condensed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1964" y="9660301"/>
            <a:ext cx="4611469" cy="0"/>
          </a:xfrm>
          <a:prstGeom prst="line">
            <a:avLst/>
          </a:prstGeom>
          <a:ln w="190500" cap="flat">
            <a:solidFill>
              <a:srgbClr val="FFDE59"/>
            </a:solidFill>
            <a:prstDash val="solid"/>
            <a:headEnd type="none" w="sm" len="sm"/>
            <a:tailEnd type="none" w="sm" len="sm"/>
          </a:ln>
        </p:spPr>
      </p:sp>
      <p:sp>
        <p:nvSpPr>
          <p:cNvPr id="3" name="AutoShape 3"/>
          <p:cNvSpPr/>
          <p:nvPr/>
        </p:nvSpPr>
        <p:spPr>
          <a:xfrm>
            <a:off x="8983433" y="9660301"/>
            <a:ext cx="4811406" cy="0"/>
          </a:xfrm>
          <a:prstGeom prst="line">
            <a:avLst/>
          </a:prstGeom>
          <a:ln w="190500" cap="flat">
            <a:solidFill>
              <a:srgbClr val="38B6FF"/>
            </a:solidFill>
            <a:prstDash val="solid"/>
            <a:headEnd type="none" w="sm" len="sm"/>
            <a:tailEnd type="none" w="sm" len="sm"/>
          </a:ln>
        </p:spPr>
      </p:sp>
      <p:sp>
        <p:nvSpPr>
          <p:cNvPr id="4" name="AutoShape 4"/>
          <p:cNvSpPr/>
          <p:nvPr/>
        </p:nvSpPr>
        <p:spPr>
          <a:xfrm>
            <a:off x="13794839" y="9660301"/>
            <a:ext cx="4646761" cy="0"/>
          </a:xfrm>
          <a:prstGeom prst="line">
            <a:avLst/>
          </a:prstGeom>
          <a:ln w="190500" cap="flat">
            <a:solidFill>
              <a:srgbClr val="FF5757"/>
            </a:solidFill>
            <a:prstDash val="solid"/>
            <a:headEnd type="none" w="sm" len="sm"/>
            <a:tailEnd type="none" w="sm" len="sm"/>
          </a:ln>
        </p:spPr>
      </p:sp>
      <p:sp>
        <p:nvSpPr>
          <p:cNvPr id="5" name="TextBox 5"/>
          <p:cNvSpPr txBox="1"/>
          <p:nvPr/>
        </p:nvSpPr>
        <p:spPr>
          <a:xfrm>
            <a:off x="2670588" y="339090"/>
            <a:ext cx="12309134" cy="1236345"/>
          </a:xfrm>
          <a:prstGeom prst="rect">
            <a:avLst/>
          </a:prstGeom>
        </p:spPr>
        <p:txBody>
          <a:bodyPr lIns="0" tIns="0" rIns="0" bIns="0" rtlCol="0" anchor="t">
            <a:spAutoFit/>
          </a:bodyPr>
          <a:lstStyle/>
          <a:p>
            <a:pPr algn="ctr">
              <a:lnSpc>
                <a:spcPts val="10080"/>
              </a:lnSpc>
            </a:pPr>
            <a:r>
              <a:rPr lang="en-US" sz="7200">
                <a:solidFill>
                  <a:srgbClr val="756862"/>
                </a:solidFill>
                <a:latin typeface="Roboto Condensed Bold"/>
              </a:rPr>
              <a:t> CONCLUSION</a:t>
            </a:r>
          </a:p>
        </p:txBody>
      </p:sp>
      <p:sp>
        <p:nvSpPr>
          <p:cNvPr id="6" name="TextBox 6"/>
          <p:cNvSpPr txBox="1"/>
          <p:nvPr/>
        </p:nvSpPr>
        <p:spPr>
          <a:xfrm>
            <a:off x="13617626" y="9854847"/>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sp>
        <p:nvSpPr>
          <p:cNvPr id="7" name="TextBox 7"/>
          <p:cNvSpPr txBox="1"/>
          <p:nvPr/>
        </p:nvSpPr>
        <p:spPr>
          <a:xfrm>
            <a:off x="1468488" y="1823383"/>
            <a:ext cx="16019682" cy="6983322"/>
          </a:xfrm>
          <a:prstGeom prst="rect">
            <a:avLst/>
          </a:prstGeom>
        </p:spPr>
        <p:txBody>
          <a:bodyPr lIns="0" tIns="0" rIns="0" bIns="0" rtlCol="0" anchor="t">
            <a:spAutoFit/>
          </a:bodyPr>
          <a:lstStyle/>
          <a:p>
            <a:pPr marL="457200" indent="-457200">
              <a:lnSpc>
                <a:spcPts val="4959"/>
              </a:lnSpc>
              <a:buFont typeface="Arial" panose="020B0604020202020204" pitchFamily="34" charset="0"/>
              <a:buChar char="•"/>
            </a:pPr>
            <a:r>
              <a:rPr lang="en-US" sz="3099" dirty="0">
                <a:solidFill>
                  <a:srgbClr val="000000"/>
                </a:solidFill>
                <a:latin typeface="Arial"/>
              </a:rPr>
              <a:t>Several methods for privacy-preserving biometric authentication have been highlighted in the study, including homomorphic encryption, secure multiparty computation, and biometric template protection.</a:t>
            </a:r>
          </a:p>
          <a:p>
            <a:pPr>
              <a:lnSpc>
                <a:spcPts val="4959"/>
              </a:lnSpc>
            </a:pPr>
            <a:endParaRPr lang="en-US" sz="3099" dirty="0">
              <a:solidFill>
                <a:srgbClr val="000000"/>
              </a:solidFill>
              <a:latin typeface="Arial"/>
            </a:endParaRPr>
          </a:p>
          <a:p>
            <a:pPr marL="457200" indent="-457200">
              <a:lnSpc>
                <a:spcPts val="4959"/>
              </a:lnSpc>
              <a:buFont typeface="Arial" panose="020B0604020202020204" pitchFamily="34" charset="0"/>
              <a:buChar char="•"/>
            </a:pPr>
            <a:r>
              <a:rPr lang="en-US" sz="3099" dirty="0">
                <a:solidFill>
                  <a:srgbClr val="000000"/>
                </a:solidFill>
                <a:latin typeface="Arial"/>
              </a:rPr>
              <a:t>Although these methods have shown impressive results in preserving user privacy, they also have their own set of drawbacks, including a rise in computational complexity and a drop in recognition precision.</a:t>
            </a:r>
          </a:p>
          <a:p>
            <a:pPr>
              <a:lnSpc>
                <a:spcPts val="4959"/>
              </a:lnSpc>
            </a:pPr>
            <a:endParaRPr lang="en-US" sz="3099" dirty="0">
              <a:solidFill>
                <a:srgbClr val="000000"/>
              </a:solidFill>
              <a:latin typeface="Arial"/>
            </a:endParaRPr>
          </a:p>
          <a:p>
            <a:pPr marL="457200" indent="-457200">
              <a:lnSpc>
                <a:spcPts val="4959"/>
              </a:lnSpc>
              <a:buFont typeface="Arial" panose="020B0604020202020204" pitchFamily="34" charset="0"/>
              <a:buChar char="•"/>
            </a:pPr>
            <a:r>
              <a:rPr lang="en-US" sz="3099" dirty="0">
                <a:solidFill>
                  <a:srgbClr val="000000"/>
                </a:solidFill>
                <a:latin typeface="Arial"/>
              </a:rPr>
              <a:t>Multimodal biometric systems are likely to have a bright future since they solve some of the issues with unimodal biometric </a:t>
            </a:r>
            <a:r>
              <a:rPr lang="en-US" sz="3099" dirty="0" err="1">
                <a:solidFill>
                  <a:srgbClr val="000000"/>
                </a:solidFill>
                <a:latin typeface="Arial"/>
              </a:rPr>
              <a:t>systems.They</a:t>
            </a:r>
            <a:r>
              <a:rPr lang="en-US" sz="3099" dirty="0">
                <a:solidFill>
                  <a:srgbClr val="000000"/>
                </a:solidFill>
                <a:latin typeface="Arial"/>
              </a:rPr>
              <a:t> not only enhance matching performance but also deal with spoofing and nonuniversality issues.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009230" y="8230"/>
            <a:ext cx="10287000" cy="10270541"/>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7A547E">
                <a:alpha val="9804"/>
              </a:srgbClr>
            </a:solidFill>
          </p:spPr>
        </p:sp>
      </p:grpSp>
      <p:grpSp>
        <p:nvGrpSpPr>
          <p:cNvPr id="4" name="Group 4"/>
          <p:cNvGrpSpPr/>
          <p:nvPr/>
        </p:nvGrpSpPr>
        <p:grpSpPr>
          <a:xfrm rot="-5400000">
            <a:off x="9901956" y="1900956"/>
            <a:ext cx="10287000" cy="6485088"/>
            <a:chOff x="0" y="0"/>
            <a:chExt cx="3130550" cy="1973548"/>
          </a:xfrm>
        </p:grpSpPr>
        <p:sp>
          <p:nvSpPr>
            <p:cNvPr id="5" name="Freeform 5"/>
            <p:cNvSpPr/>
            <p:nvPr/>
          </p:nvSpPr>
          <p:spPr>
            <a:xfrm>
              <a:off x="0" y="0"/>
              <a:ext cx="3130550" cy="1973548"/>
            </a:xfrm>
            <a:custGeom>
              <a:avLst/>
              <a:gdLst/>
              <a:ahLst/>
              <a:cxnLst/>
              <a:rect l="l" t="t" r="r" b="b"/>
              <a:pathLst>
                <a:path w="3130550" h="1973548">
                  <a:moveTo>
                    <a:pt x="0" y="1123950"/>
                  </a:moveTo>
                  <a:lnTo>
                    <a:pt x="0" y="1973548"/>
                  </a:lnTo>
                  <a:lnTo>
                    <a:pt x="3130550" y="1973548"/>
                  </a:lnTo>
                  <a:lnTo>
                    <a:pt x="3130550" y="0"/>
                  </a:lnTo>
                  <a:close/>
                </a:path>
              </a:pathLst>
            </a:custGeom>
            <a:solidFill>
              <a:srgbClr val="000000"/>
            </a:solidFill>
          </p:spPr>
        </p:sp>
      </p:grpSp>
      <p:grpSp>
        <p:nvGrpSpPr>
          <p:cNvPr id="6" name="Group 6"/>
          <p:cNvGrpSpPr/>
          <p:nvPr/>
        </p:nvGrpSpPr>
        <p:grpSpPr>
          <a:xfrm rot="-5400000">
            <a:off x="10297987" y="2296987"/>
            <a:ext cx="3521286" cy="12458739"/>
            <a:chOff x="0" y="0"/>
            <a:chExt cx="3786082" cy="13395622"/>
          </a:xfrm>
        </p:grpSpPr>
        <p:sp>
          <p:nvSpPr>
            <p:cNvPr id="7" name="Freeform 7"/>
            <p:cNvSpPr/>
            <p:nvPr/>
          </p:nvSpPr>
          <p:spPr>
            <a:xfrm>
              <a:off x="0" y="0"/>
              <a:ext cx="3786082" cy="13395623"/>
            </a:xfrm>
            <a:custGeom>
              <a:avLst/>
              <a:gdLst/>
              <a:ahLst/>
              <a:cxnLst/>
              <a:rect l="l" t="t" r="r" b="b"/>
              <a:pathLst>
                <a:path w="3786082" h="13395623">
                  <a:moveTo>
                    <a:pt x="3786082" y="13395623"/>
                  </a:moveTo>
                  <a:lnTo>
                    <a:pt x="0" y="13395623"/>
                  </a:lnTo>
                  <a:lnTo>
                    <a:pt x="0" y="0"/>
                  </a:lnTo>
                  <a:lnTo>
                    <a:pt x="3786082" y="13395623"/>
                  </a:lnTo>
                  <a:close/>
                </a:path>
              </a:pathLst>
            </a:custGeom>
            <a:solidFill>
              <a:srgbClr val="81CFC2"/>
            </a:solidFill>
          </p:spPr>
        </p:sp>
      </p:grpSp>
      <p:sp>
        <p:nvSpPr>
          <p:cNvPr id="8" name="TextBox 8"/>
          <p:cNvSpPr txBox="1"/>
          <p:nvPr/>
        </p:nvSpPr>
        <p:spPr>
          <a:xfrm>
            <a:off x="1856451" y="4222432"/>
            <a:ext cx="7938441" cy="1651635"/>
          </a:xfrm>
          <a:prstGeom prst="rect">
            <a:avLst/>
          </a:prstGeom>
        </p:spPr>
        <p:txBody>
          <a:bodyPr lIns="0" tIns="0" rIns="0" bIns="0" rtlCol="0" anchor="t">
            <a:spAutoFit/>
          </a:bodyPr>
          <a:lstStyle/>
          <a:p>
            <a:pPr>
              <a:lnSpc>
                <a:spcPts val="13439"/>
              </a:lnSpc>
            </a:pPr>
            <a:r>
              <a:rPr lang="en-US" sz="9600">
                <a:solidFill>
                  <a:srgbClr val="000000"/>
                </a:solidFill>
                <a:latin typeface="Roboto Condensed Bold"/>
              </a:rPr>
              <a:t>THANK YOU</a:t>
            </a: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4926720"/>
            <a:ext cx="9808535" cy="98085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8DC20A5-A508-A46A-832C-4D633C595681}"/>
              </a:ext>
            </a:extLst>
          </p:cNvPr>
          <p:cNvSpPr/>
          <p:nvPr/>
        </p:nvSpPr>
        <p:spPr>
          <a:xfrm>
            <a:off x="1204275" y="3771900"/>
            <a:ext cx="929862" cy="990600"/>
          </a:xfrm>
          <a:prstGeom prst="ellipse">
            <a:avLst/>
          </a:prstGeom>
          <a:noFill/>
          <a:ln>
            <a:solidFill>
              <a:srgbClr val="81C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7"/>
          <p:cNvGrpSpPr/>
          <p:nvPr/>
        </p:nvGrpSpPr>
        <p:grpSpPr>
          <a:xfrm>
            <a:off x="1028700" y="964482"/>
            <a:ext cx="16230600" cy="1639941"/>
            <a:chOff x="0" y="0"/>
            <a:chExt cx="4274726" cy="431919"/>
          </a:xfrm>
        </p:grpSpPr>
        <p:sp>
          <p:nvSpPr>
            <p:cNvPr id="18" name="Freeform 18"/>
            <p:cNvSpPr/>
            <p:nvPr/>
          </p:nvSpPr>
          <p:spPr>
            <a:xfrm>
              <a:off x="0" y="0"/>
              <a:ext cx="4274726" cy="431919"/>
            </a:xfrm>
            <a:custGeom>
              <a:avLst/>
              <a:gdLst/>
              <a:ahLst/>
              <a:cxnLst/>
              <a:rect l="l" t="t" r="r" b="b"/>
              <a:pathLst>
                <a:path w="4274726" h="431919">
                  <a:moveTo>
                    <a:pt x="0" y="0"/>
                  </a:moveTo>
                  <a:lnTo>
                    <a:pt x="4274726" y="0"/>
                  </a:lnTo>
                  <a:lnTo>
                    <a:pt x="4274726" y="431919"/>
                  </a:lnTo>
                  <a:lnTo>
                    <a:pt x="0" y="431919"/>
                  </a:lnTo>
                  <a:close/>
                </a:path>
              </a:pathLst>
            </a:custGeom>
            <a:solidFill>
              <a:srgbClr val="756862"/>
            </a:solidFill>
            <a:ln>
              <a:noFill/>
            </a:ln>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20" name="AutoShape 20"/>
          <p:cNvSpPr/>
          <p:nvPr/>
        </p:nvSpPr>
        <p:spPr>
          <a:xfrm>
            <a:off x="4218364" y="9378959"/>
            <a:ext cx="4611469" cy="0"/>
          </a:xfrm>
          <a:prstGeom prst="line">
            <a:avLst/>
          </a:prstGeom>
          <a:ln w="190500" cap="flat">
            <a:solidFill>
              <a:srgbClr val="FFDE59"/>
            </a:solidFill>
            <a:prstDash val="solid"/>
            <a:headEnd type="none" w="sm" len="sm"/>
            <a:tailEnd type="none" w="sm" len="sm"/>
          </a:ln>
        </p:spPr>
      </p:sp>
      <p:sp>
        <p:nvSpPr>
          <p:cNvPr id="21" name="AutoShape 21"/>
          <p:cNvSpPr/>
          <p:nvPr/>
        </p:nvSpPr>
        <p:spPr>
          <a:xfrm>
            <a:off x="8829833" y="9378959"/>
            <a:ext cx="4811406" cy="0"/>
          </a:xfrm>
          <a:prstGeom prst="line">
            <a:avLst/>
          </a:prstGeom>
          <a:ln w="190500" cap="flat">
            <a:solidFill>
              <a:srgbClr val="38B6FF"/>
            </a:solidFill>
            <a:prstDash val="solid"/>
            <a:headEnd type="none" w="sm" len="sm"/>
            <a:tailEnd type="none" w="sm" len="sm"/>
          </a:ln>
        </p:spPr>
      </p:sp>
      <p:sp>
        <p:nvSpPr>
          <p:cNvPr id="22" name="AutoShape 22"/>
          <p:cNvSpPr/>
          <p:nvPr/>
        </p:nvSpPr>
        <p:spPr>
          <a:xfrm>
            <a:off x="13641239" y="9378959"/>
            <a:ext cx="4646761" cy="0"/>
          </a:xfrm>
          <a:prstGeom prst="line">
            <a:avLst/>
          </a:prstGeom>
          <a:ln w="190500" cap="flat">
            <a:solidFill>
              <a:srgbClr val="FF5757"/>
            </a:solidFill>
            <a:prstDash val="solid"/>
            <a:headEnd type="none" w="sm" len="sm"/>
            <a:tailEnd type="none" w="sm" len="sm"/>
          </a:ln>
        </p:spPr>
      </p:sp>
      <p:sp>
        <p:nvSpPr>
          <p:cNvPr id="23" name="TextBox 23"/>
          <p:cNvSpPr txBox="1"/>
          <p:nvPr/>
        </p:nvSpPr>
        <p:spPr>
          <a:xfrm>
            <a:off x="4380712" y="1142468"/>
            <a:ext cx="9544071" cy="1236345"/>
          </a:xfrm>
          <a:prstGeom prst="rect">
            <a:avLst/>
          </a:prstGeom>
        </p:spPr>
        <p:txBody>
          <a:bodyPr lIns="0" tIns="0" rIns="0" bIns="0" rtlCol="0" anchor="t">
            <a:spAutoFit/>
          </a:bodyPr>
          <a:lstStyle/>
          <a:p>
            <a:pPr algn="ctr">
              <a:lnSpc>
                <a:spcPts val="10080"/>
              </a:lnSpc>
            </a:pPr>
            <a:r>
              <a:rPr lang="en-US" sz="7200">
                <a:solidFill>
                  <a:srgbClr val="FFFFFF"/>
                </a:solidFill>
                <a:latin typeface="Roboto Condensed Bold"/>
              </a:rPr>
              <a:t>TABLE OF CONTENTS</a:t>
            </a:r>
          </a:p>
        </p:txBody>
      </p:sp>
      <p:sp>
        <p:nvSpPr>
          <p:cNvPr id="24" name="TextBox 24"/>
          <p:cNvSpPr txBox="1"/>
          <p:nvPr/>
        </p:nvSpPr>
        <p:spPr>
          <a:xfrm>
            <a:off x="1204275" y="3908145"/>
            <a:ext cx="932061" cy="721995"/>
          </a:xfrm>
          <a:prstGeom prst="rect">
            <a:avLst/>
          </a:prstGeom>
        </p:spPr>
        <p:txBody>
          <a:bodyPr lIns="0" tIns="0" rIns="0" bIns="0" rtlCol="0" anchor="t">
            <a:spAutoFit/>
          </a:bodyPr>
          <a:lstStyle/>
          <a:p>
            <a:pPr algn="ctr">
              <a:lnSpc>
                <a:spcPts val="5880"/>
              </a:lnSpc>
            </a:pPr>
            <a:r>
              <a:rPr lang="en-US" sz="4200" dirty="0">
                <a:solidFill>
                  <a:srgbClr val="000000"/>
                </a:solidFill>
                <a:latin typeface="Roboto Condensed Bold"/>
              </a:rPr>
              <a:t>01</a:t>
            </a:r>
          </a:p>
        </p:txBody>
      </p:sp>
      <p:sp>
        <p:nvSpPr>
          <p:cNvPr id="25" name="TextBox 25"/>
          <p:cNvSpPr txBox="1"/>
          <p:nvPr/>
        </p:nvSpPr>
        <p:spPr>
          <a:xfrm>
            <a:off x="3286303" y="6348767"/>
            <a:ext cx="932061" cy="721995"/>
          </a:xfrm>
          <a:prstGeom prst="rect">
            <a:avLst/>
          </a:prstGeom>
        </p:spPr>
        <p:txBody>
          <a:bodyPr lIns="0" tIns="0" rIns="0" bIns="0" rtlCol="0" anchor="t">
            <a:spAutoFit/>
          </a:bodyPr>
          <a:lstStyle/>
          <a:p>
            <a:pPr algn="ctr">
              <a:lnSpc>
                <a:spcPts val="5880"/>
              </a:lnSpc>
            </a:pPr>
            <a:r>
              <a:rPr lang="en-US" sz="4200">
                <a:solidFill>
                  <a:srgbClr val="000000"/>
                </a:solidFill>
                <a:latin typeface="Roboto Condensed Bold"/>
              </a:rPr>
              <a:t>04</a:t>
            </a:r>
          </a:p>
        </p:txBody>
      </p:sp>
      <p:sp>
        <p:nvSpPr>
          <p:cNvPr id="26" name="TextBox 26"/>
          <p:cNvSpPr txBox="1"/>
          <p:nvPr/>
        </p:nvSpPr>
        <p:spPr>
          <a:xfrm>
            <a:off x="2476806" y="4007717"/>
            <a:ext cx="3483116" cy="556895"/>
          </a:xfrm>
          <a:prstGeom prst="rect">
            <a:avLst/>
          </a:prstGeom>
        </p:spPr>
        <p:txBody>
          <a:bodyPr lIns="0" tIns="0" rIns="0" bIns="0" rtlCol="0" anchor="t">
            <a:spAutoFit/>
          </a:bodyPr>
          <a:lstStyle/>
          <a:p>
            <a:pPr>
              <a:lnSpc>
                <a:spcPts val="4480"/>
              </a:lnSpc>
            </a:pPr>
            <a:r>
              <a:rPr lang="en-US" sz="3200">
                <a:solidFill>
                  <a:srgbClr val="756862"/>
                </a:solidFill>
                <a:latin typeface="Roboto Condensed Bold"/>
              </a:rPr>
              <a:t>INTRODUCTION</a:t>
            </a:r>
          </a:p>
        </p:txBody>
      </p:sp>
      <p:sp>
        <p:nvSpPr>
          <p:cNvPr id="27" name="TextBox 27"/>
          <p:cNvSpPr txBox="1"/>
          <p:nvPr/>
        </p:nvSpPr>
        <p:spPr>
          <a:xfrm>
            <a:off x="6742909" y="3908145"/>
            <a:ext cx="932061" cy="721995"/>
          </a:xfrm>
          <a:prstGeom prst="rect">
            <a:avLst/>
          </a:prstGeom>
        </p:spPr>
        <p:txBody>
          <a:bodyPr lIns="0" tIns="0" rIns="0" bIns="0" rtlCol="0" anchor="t">
            <a:spAutoFit/>
          </a:bodyPr>
          <a:lstStyle/>
          <a:p>
            <a:pPr algn="ctr">
              <a:lnSpc>
                <a:spcPts val="5880"/>
              </a:lnSpc>
            </a:pPr>
            <a:r>
              <a:rPr lang="en-US" sz="4200" dirty="0">
                <a:solidFill>
                  <a:srgbClr val="000000"/>
                </a:solidFill>
                <a:latin typeface="Roboto Condensed Bold"/>
              </a:rPr>
              <a:t>02</a:t>
            </a:r>
          </a:p>
        </p:txBody>
      </p:sp>
      <p:sp>
        <p:nvSpPr>
          <p:cNvPr id="28" name="TextBox 28"/>
          <p:cNvSpPr txBox="1"/>
          <p:nvPr/>
        </p:nvSpPr>
        <p:spPr>
          <a:xfrm>
            <a:off x="13556273" y="3462655"/>
            <a:ext cx="3483116" cy="1680845"/>
          </a:xfrm>
          <a:prstGeom prst="rect">
            <a:avLst/>
          </a:prstGeom>
        </p:spPr>
        <p:txBody>
          <a:bodyPr lIns="0" tIns="0" rIns="0" bIns="0" rtlCol="0" anchor="t">
            <a:spAutoFit/>
          </a:bodyPr>
          <a:lstStyle/>
          <a:p>
            <a:pPr>
              <a:lnSpc>
                <a:spcPts val="4480"/>
              </a:lnSpc>
            </a:pPr>
            <a:r>
              <a:rPr lang="en-US" sz="3200">
                <a:solidFill>
                  <a:srgbClr val="756862"/>
                </a:solidFill>
                <a:latin typeface="Roboto Condensed Bold"/>
              </a:rPr>
              <a:t>BIOMETRIC AUTHENTICATION TECHNIQUES</a:t>
            </a:r>
          </a:p>
        </p:txBody>
      </p:sp>
      <p:sp>
        <p:nvSpPr>
          <p:cNvPr id="29" name="TextBox 29"/>
          <p:cNvSpPr txBox="1"/>
          <p:nvPr/>
        </p:nvSpPr>
        <p:spPr>
          <a:xfrm>
            <a:off x="8016539" y="3607538"/>
            <a:ext cx="3483116" cy="1680845"/>
          </a:xfrm>
          <a:prstGeom prst="rect">
            <a:avLst/>
          </a:prstGeom>
        </p:spPr>
        <p:txBody>
          <a:bodyPr lIns="0" tIns="0" rIns="0" bIns="0" rtlCol="0" anchor="t">
            <a:spAutoFit/>
          </a:bodyPr>
          <a:lstStyle/>
          <a:p>
            <a:pPr>
              <a:lnSpc>
                <a:spcPts val="4480"/>
              </a:lnSpc>
            </a:pPr>
            <a:r>
              <a:rPr lang="en-US" sz="3200">
                <a:solidFill>
                  <a:srgbClr val="756862"/>
                </a:solidFill>
                <a:latin typeface="Roboto Condensed Bold"/>
              </a:rPr>
              <a:t>BIOMETRIC AUTHENTICATION SYSTEM</a:t>
            </a:r>
          </a:p>
        </p:txBody>
      </p:sp>
      <p:sp>
        <p:nvSpPr>
          <p:cNvPr id="30" name="TextBox 30"/>
          <p:cNvSpPr txBox="1"/>
          <p:nvPr/>
        </p:nvSpPr>
        <p:spPr>
          <a:xfrm>
            <a:off x="12281543" y="3908145"/>
            <a:ext cx="932061" cy="721995"/>
          </a:xfrm>
          <a:prstGeom prst="rect">
            <a:avLst/>
          </a:prstGeom>
        </p:spPr>
        <p:txBody>
          <a:bodyPr lIns="0" tIns="0" rIns="0" bIns="0" rtlCol="0" anchor="t">
            <a:spAutoFit/>
          </a:bodyPr>
          <a:lstStyle/>
          <a:p>
            <a:pPr algn="ctr">
              <a:lnSpc>
                <a:spcPts val="5880"/>
              </a:lnSpc>
            </a:pPr>
            <a:r>
              <a:rPr lang="en-US" sz="4200">
                <a:solidFill>
                  <a:srgbClr val="000000"/>
                </a:solidFill>
                <a:latin typeface="Roboto Condensed Bold"/>
              </a:rPr>
              <a:t>03</a:t>
            </a:r>
          </a:p>
        </p:txBody>
      </p:sp>
      <p:sp>
        <p:nvSpPr>
          <p:cNvPr id="31" name="TextBox 31"/>
          <p:cNvSpPr txBox="1"/>
          <p:nvPr/>
        </p:nvSpPr>
        <p:spPr>
          <a:xfrm>
            <a:off x="4782540" y="6225478"/>
            <a:ext cx="3483116" cy="1680845"/>
          </a:xfrm>
          <a:prstGeom prst="rect">
            <a:avLst/>
          </a:prstGeom>
        </p:spPr>
        <p:txBody>
          <a:bodyPr lIns="0" tIns="0" rIns="0" bIns="0" rtlCol="0" anchor="t">
            <a:spAutoFit/>
          </a:bodyPr>
          <a:lstStyle/>
          <a:p>
            <a:pPr>
              <a:lnSpc>
                <a:spcPts val="4480"/>
              </a:lnSpc>
            </a:pPr>
            <a:r>
              <a:rPr lang="en-US" sz="3200">
                <a:solidFill>
                  <a:srgbClr val="756862"/>
                </a:solidFill>
                <a:latin typeface="Roboto Condensed Bold"/>
              </a:rPr>
              <a:t>BIOMETRIC AUTHENTICATION </a:t>
            </a:r>
          </a:p>
          <a:p>
            <a:pPr>
              <a:lnSpc>
                <a:spcPts val="4480"/>
              </a:lnSpc>
            </a:pPr>
            <a:r>
              <a:rPr lang="en-US" sz="3200">
                <a:solidFill>
                  <a:srgbClr val="756862"/>
                </a:solidFill>
                <a:latin typeface="Roboto Condensed Bold"/>
              </a:rPr>
              <a:t>CHALLENGES</a:t>
            </a:r>
          </a:p>
        </p:txBody>
      </p:sp>
      <p:sp>
        <p:nvSpPr>
          <p:cNvPr id="32" name="TextBox 32"/>
          <p:cNvSpPr txBox="1"/>
          <p:nvPr/>
        </p:nvSpPr>
        <p:spPr>
          <a:xfrm>
            <a:off x="9605529" y="6382006"/>
            <a:ext cx="932061" cy="721995"/>
          </a:xfrm>
          <a:prstGeom prst="rect">
            <a:avLst/>
          </a:prstGeom>
        </p:spPr>
        <p:txBody>
          <a:bodyPr lIns="0" tIns="0" rIns="0" bIns="0" rtlCol="0" anchor="t">
            <a:spAutoFit/>
          </a:bodyPr>
          <a:lstStyle/>
          <a:p>
            <a:pPr algn="ctr">
              <a:lnSpc>
                <a:spcPts val="5880"/>
              </a:lnSpc>
            </a:pPr>
            <a:r>
              <a:rPr lang="en-US" sz="4200" dirty="0">
                <a:solidFill>
                  <a:srgbClr val="000000"/>
                </a:solidFill>
                <a:latin typeface="Roboto Condensed Bold"/>
              </a:rPr>
              <a:t>05</a:t>
            </a:r>
          </a:p>
        </p:txBody>
      </p:sp>
      <p:sp>
        <p:nvSpPr>
          <p:cNvPr id="33" name="TextBox 33"/>
          <p:cNvSpPr txBox="1"/>
          <p:nvPr/>
        </p:nvSpPr>
        <p:spPr>
          <a:xfrm>
            <a:off x="13464026" y="9573506"/>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sp>
        <p:nvSpPr>
          <p:cNvPr id="34" name="TextBox 34"/>
          <p:cNvSpPr txBox="1"/>
          <p:nvPr/>
        </p:nvSpPr>
        <p:spPr>
          <a:xfrm>
            <a:off x="11006015" y="6436080"/>
            <a:ext cx="3483116" cy="556895"/>
          </a:xfrm>
          <a:prstGeom prst="rect">
            <a:avLst/>
          </a:prstGeom>
        </p:spPr>
        <p:txBody>
          <a:bodyPr lIns="0" tIns="0" rIns="0" bIns="0" rtlCol="0" anchor="t">
            <a:spAutoFit/>
          </a:bodyPr>
          <a:lstStyle/>
          <a:p>
            <a:pPr>
              <a:lnSpc>
                <a:spcPts val="4480"/>
              </a:lnSpc>
            </a:pPr>
            <a:r>
              <a:rPr lang="en-US" sz="3200">
                <a:solidFill>
                  <a:srgbClr val="756862"/>
                </a:solidFill>
                <a:latin typeface="Roboto Condensed Bold"/>
              </a:rPr>
              <a:t>CONCLUSION</a:t>
            </a:r>
          </a:p>
        </p:txBody>
      </p:sp>
      <p:sp>
        <p:nvSpPr>
          <p:cNvPr id="39" name="Oval 38">
            <a:extLst>
              <a:ext uri="{FF2B5EF4-FFF2-40B4-BE49-F238E27FC236}">
                <a16:creationId xmlns:a16="http://schemas.microsoft.com/office/drawing/2014/main" id="{430EE205-2DF8-DC3C-4305-47539D605889}"/>
              </a:ext>
            </a:extLst>
          </p:cNvPr>
          <p:cNvSpPr/>
          <p:nvPr/>
        </p:nvSpPr>
        <p:spPr>
          <a:xfrm>
            <a:off x="9605529" y="6214464"/>
            <a:ext cx="929862" cy="990600"/>
          </a:xfrm>
          <a:prstGeom prst="ellipse">
            <a:avLst/>
          </a:prstGeom>
          <a:noFill/>
          <a:ln>
            <a:solidFill>
              <a:srgbClr val="81C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CD319319-7AED-D300-8E8F-B6767F95C7B7}"/>
              </a:ext>
            </a:extLst>
          </p:cNvPr>
          <p:cNvSpPr/>
          <p:nvPr/>
        </p:nvSpPr>
        <p:spPr>
          <a:xfrm>
            <a:off x="3286303" y="6199699"/>
            <a:ext cx="929862" cy="990600"/>
          </a:xfrm>
          <a:prstGeom prst="ellipse">
            <a:avLst/>
          </a:prstGeom>
          <a:noFill/>
          <a:ln>
            <a:solidFill>
              <a:srgbClr val="81C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4DB1630F-2C69-362A-A4E2-770E474EF5A3}"/>
              </a:ext>
            </a:extLst>
          </p:cNvPr>
          <p:cNvSpPr/>
          <p:nvPr/>
        </p:nvSpPr>
        <p:spPr>
          <a:xfrm>
            <a:off x="12283742" y="3774439"/>
            <a:ext cx="929862" cy="990600"/>
          </a:xfrm>
          <a:prstGeom prst="ellipse">
            <a:avLst/>
          </a:prstGeom>
          <a:noFill/>
          <a:ln>
            <a:solidFill>
              <a:srgbClr val="81C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DB7C2BD4-DB1F-314D-5415-6A388A73F669}"/>
              </a:ext>
            </a:extLst>
          </p:cNvPr>
          <p:cNvSpPr/>
          <p:nvPr/>
        </p:nvSpPr>
        <p:spPr>
          <a:xfrm>
            <a:off x="6737584" y="3807777"/>
            <a:ext cx="929862" cy="990600"/>
          </a:xfrm>
          <a:prstGeom prst="ellipse">
            <a:avLst/>
          </a:prstGeom>
          <a:noFill/>
          <a:ln>
            <a:solidFill>
              <a:srgbClr val="81C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1964" y="9660301"/>
            <a:ext cx="4611469" cy="0"/>
          </a:xfrm>
          <a:prstGeom prst="line">
            <a:avLst/>
          </a:prstGeom>
          <a:ln w="190500" cap="flat">
            <a:solidFill>
              <a:srgbClr val="FFDE59"/>
            </a:solidFill>
            <a:prstDash val="solid"/>
            <a:headEnd type="none" w="sm" len="sm"/>
            <a:tailEnd type="none" w="sm" len="sm"/>
          </a:ln>
        </p:spPr>
      </p:sp>
      <p:sp>
        <p:nvSpPr>
          <p:cNvPr id="3" name="AutoShape 3"/>
          <p:cNvSpPr/>
          <p:nvPr/>
        </p:nvSpPr>
        <p:spPr>
          <a:xfrm>
            <a:off x="8983433" y="9660301"/>
            <a:ext cx="4811406" cy="0"/>
          </a:xfrm>
          <a:prstGeom prst="line">
            <a:avLst/>
          </a:prstGeom>
          <a:ln w="190500" cap="flat">
            <a:solidFill>
              <a:srgbClr val="38B6FF"/>
            </a:solidFill>
            <a:prstDash val="solid"/>
            <a:headEnd type="none" w="sm" len="sm"/>
            <a:tailEnd type="none" w="sm" len="sm"/>
          </a:ln>
        </p:spPr>
      </p:sp>
      <p:sp>
        <p:nvSpPr>
          <p:cNvPr id="4" name="AutoShape 4"/>
          <p:cNvSpPr/>
          <p:nvPr/>
        </p:nvSpPr>
        <p:spPr>
          <a:xfrm>
            <a:off x="13794839" y="9660301"/>
            <a:ext cx="4646761" cy="0"/>
          </a:xfrm>
          <a:prstGeom prst="line">
            <a:avLst/>
          </a:prstGeom>
          <a:ln w="190500" cap="flat">
            <a:solidFill>
              <a:srgbClr val="FF5757"/>
            </a:solidFill>
            <a:prstDash val="solid"/>
            <a:headEnd type="none" w="sm" len="sm"/>
            <a:tailEnd type="none" w="sm" len="sm"/>
          </a:ln>
        </p:spPr>
      </p:sp>
      <p:sp>
        <p:nvSpPr>
          <p:cNvPr id="5" name="TextBox 5"/>
          <p:cNvSpPr txBox="1"/>
          <p:nvPr/>
        </p:nvSpPr>
        <p:spPr>
          <a:xfrm>
            <a:off x="388269" y="1797708"/>
            <a:ext cx="11000867" cy="6821720"/>
          </a:xfrm>
          <a:prstGeom prst="rect">
            <a:avLst/>
          </a:prstGeom>
        </p:spPr>
        <p:txBody>
          <a:bodyPr lIns="0" tIns="0" rIns="0" bIns="0" rtlCol="0" anchor="t">
            <a:spAutoFit/>
          </a:bodyPr>
          <a:lstStyle/>
          <a:p>
            <a:pPr marL="527077" lvl="1" indent="-263539" algn="just">
              <a:lnSpc>
                <a:spcPts val="4565"/>
              </a:lnSpc>
              <a:buFont typeface="Arial"/>
              <a:buChar char="•"/>
            </a:pPr>
            <a:r>
              <a:rPr lang="en-US" sz="2441" dirty="0">
                <a:solidFill>
                  <a:srgbClr val="000000"/>
                </a:solidFill>
                <a:latin typeface="Roboto Condensed"/>
              </a:rPr>
              <a:t>Biometric authentication has become a popular means of providing security in various applications. </a:t>
            </a:r>
          </a:p>
          <a:p>
            <a:pPr algn="just">
              <a:lnSpc>
                <a:spcPts val="4565"/>
              </a:lnSpc>
            </a:pPr>
            <a:endParaRPr lang="en-US" sz="2441" dirty="0">
              <a:solidFill>
                <a:srgbClr val="000000"/>
              </a:solidFill>
              <a:latin typeface="Roboto Condensed"/>
            </a:endParaRPr>
          </a:p>
          <a:p>
            <a:pPr marL="527077" lvl="1" indent="-263539" algn="just">
              <a:lnSpc>
                <a:spcPts val="4565"/>
              </a:lnSpc>
              <a:buFont typeface="Arial"/>
              <a:buChar char="•"/>
            </a:pPr>
            <a:r>
              <a:rPr lang="en-US" sz="2441" dirty="0">
                <a:solidFill>
                  <a:srgbClr val="000000"/>
                </a:solidFill>
                <a:latin typeface="Roboto Condensed"/>
              </a:rPr>
              <a:t>It involves using </a:t>
            </a:r>
            <a:r>
              <a:rPr lang="en-US" sz="2441" dirty="0">
                <a:solidFill>
                  <a:srgbClr val="000000"/>
                </a:solidFill>
                <a:latin typeface="Roboto Condensed Bold"/>
              </a:rPr>
              <a:t>physiological </a:t>
            </a:r>
            <a:r>
              <a:rPr lang="en-US" sz="2441" dirty="0">
                <a:solidFill>
                  <a:srgbClr val="000000"/>
                </a:solidFill>
                <a:latin typeface="Roboto Condensed"/>
              </a:rPr>
              <a:t>and/or </a:t>
            </a:r>
            <a:r>
              <a:rPr lang="en-US" sz="2441" dirty="0">
                <a:solidFill>
                  <a:srgbClr val="000000"/>
                </a:solidFill>
                <a:latin typeface="Roboto Condensed Bold"/>
              </a:rPr>
              <a:t>behavioral </a:t>
            </a:r>
            <a:r>
              <a:rPr lang="en-US" sz="2441" dirty="0">
                <a:solidFill>
                  <a:srgbClr val="000000"/>
                </a:solidFill>
                <a:latin typeface="Roboto Condensed"/>
              </a:rPr>
              <a:t>characteristics to verify an individual's identity, which eliminates the need for traditional passwords and PINs. </a:t>
            </a:r>
          </a:p>
          <a:p>
            <a:pPr algn="just">
              <a:lnSpc>
                <a:spcPts val="4565"/>
              </a:lnSpc>
            </a:pPr>
            <a:endParaRPr lang="en-US" sz="2441" dirty="0">
              <a:solidFill>
                <a:srgbClr val="000000"/>
              </a:solidFill>
              <a:latin typeface="Roboto Condensed"/>
            </a:endParaRPr>
          </a:p>
          <a:p>
            <a:pPr marL="527077" lvl="1" indent="-263539" algn="just">
              <a:lnSpc>
                <a:spcPts val="4565"/>
              </a:lnSpc>
              <a:buFont typeface="Arial"/>
              <a:buChar char="•"/>
            </a:pPr>
            <a:r>
              <a:rPr lang="en-US" sz="2441" dirty="0">
                <a:solidFill>
                  <a:srgbClr val="000000"/>
                </a:solidFill>
                <a:latin typeface="Roboto Condensed"/>
              </a:rPr>
              <a:t>With the advancement of technology, recognizing humans based on their body features has become more fascinating, and biometric authentication is a concrete way of identification used by many firms today.</a:t>
            </a:r>
          </a:p>
          <a:p>
            <a:pPr algn="just">
              <a:lnSpc>
                <a:spcPts val="4565"/>
              </a:lnSpc>
            </a:pPr>
            <a:endParaRPr lang="en-US" sz="2441" dirty="0">
              <a:solidFill>
                <a:srgbClr val="000000"/>
              </a:solidFill>
              <a:latin typeface="Roboto Condensed"/>
            </a:endParaRPr>
          </a:p>
          <a:p>
            <a:pPr marL="527077" lvl="1" indent="-263539" algn="just">
              <a:lnSpc>
                <a:spcPts val="4565"/>
              </a:lnSpc>
              <a:buFont typeface="Arial"/>
              <a:buChar char="•"/>
            </a:pPr>
            <a:r>
              <a:rPr lang="en-US" sz="2441" dirty="0">
                <a:solidFill>
                  <a:srgbClr val="000000"/>
                </a:solidFill>
                <a:latin typeface="Roboto Condensed"/>
              </a:rPr>
              <a:t>The concept of remembering one’s password is also eliminated with this step and is gaining popularity for industrial usage. </a:t>
            </a:r>
          </a:p>
        </p:txBody>
      </p:sp>
      <p:pic>
        <p:nvPicPr>
          <p:cNvPr id="6" name="Picture 6"/>
          <p:cNvPicPr>
            <a:picLocks noChangeAspect="1"/>
          </p:cNvPicPr>
          <p:nvPr/>
        </p:nvPicPr>
        <p:blipFill>
          <a:blip r:embed="rId2"/>
          <a:srcRect/>
          <a:stretch>
            <a:fillRect/>
          </a:stretch>
        </p:blipFill>
        <p:spPr>
          <a:xfrm>
            <a:off x="11566579" y="2510948"/>
            <a:ext cx="6453900" cy="6010386"/>
          </a:xfrm>
          <a:prstGeom prst="rect">
            <a:avLst/>
          </a:prstGeom>
        </p:spPr>
      </p:pic>
      <p:sp>
        <p:nvSpPr>
          <p:cNvPr id="7" name="TextBox 7"/>
          <p:cNvSpPr txBox="1"/>
          <p:nvPr/>
        </p:nvSpPr>
        <p:spPr>
          <a:xfrm>
            <a:off x="4371964" y="339090"/>
            <a:ext cx="9544071" cy="1236345"/>
          </a:xfrm>
          <a:prstGeom prst="rect">
            <a:avLst/>
          </a:prstGeom>
        </p:spPr>
        <p:txBody>
          <a:bodyPr lIns="0" tIns="0" rIns="0" bIns="0" rtlCol="0" anchor="t">
            <a:spAutoFit/>
          </a:bodyPr>
          <a:lstStyle/>
          <a:p>
            <a:pPr algn="ctr">
              <a:lnSpc>
                <a:spcPts val="10080"/>
              </a:lnSpc>
            </a:pPr>
            <a:r>
              <a:rPr lang="en-US" sz="7200">
                <a:solidFill>
                  <a:srgbClr val="756862"/>
                </a:solidFill>
                <a:latin typeface="Roboto Condensed Bold"/>
              </a:rPr>
              <a:t>INTRODUCTION</a:t>
            </a:r>
          </a:p>
        </p:txBody>
      </p:sp>
      <p:sp>
        <p:nvSpPr>
          <p:cNvPr id="8" name="TextBox 8"/>
          <p:cNvSpPr txBox="1"/>
          <p:nvPr/>
        </p:nvSpPr>
        <p:spPr>
          <a:xfrm>
            <a:off x="13617626" y="9854847"/>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18364" y="9378959"/>
            <a:ext cx="4611469" cy="0"/>
          </a:xfrm>
          <a:prstGeom prst="line">
            <a:avLst/>
          </a:prstGeom>
          <a:ln w="190500" cap="flat">
            <a:solidFill>
              <a:srgbClr val="FFDE59"/>
            </a:solidFill>
            <a:prstDash val="solid"/>
            <a:headEnd type="none" w="sm" len="sm"/>
            <a:tailEnd type="none" w="sm" len="sm"/>
          </a:ln>
        </p:spPr>
      </p:sp>
      <p:sp>
        <p:nvSpPr>
          <p:cNvPr id="3" name="AutoShape 3"/>
          <p:cNvSpPr/>
          <p:nvPr/>
        </p:nvSpPr>
        <p:spPr>
          <a:xfrm>
            <a:off x="8829833" y="9378959"/>
            <a:ext cx="4811406" cy="0"/>
          </a:xfrm>
          <a:prstGeom prst="line">
            <a:avLst/>
          </a:prstGeom>
          <a:ln w="190500" cap="flat">
            <a:solidFill>
              <a:srgbClr val="38B6FF"/>
            </a:solidFill>
            <a:prstDash val="solid"/>
            <a:headEnd type="none" w="sm" len="sm"/>
            <a:tailEnd type="none" w="sm" len="sm"/>
          </a:ln>
        </p:spPr>
      </p:sp>
      <p:sp>
        <p:nvSpPr>
          <p:cNvPr id="4" name="AutoShape 4"/>
          <p:cNvSpPr/>
          <p:nvPr/>
        </p:nvSpPr>
        <p:spPr>
          <a:xfrm>
            <a:off x="13641239" y="9378959"/>
            <a:ext cx="4646761" cy="0"/>
          </a:xfrm>
          <a:prstGeom prst="line">
            <a:avLst/>
          </a:prstGeom>
          <a:ln w="190500" cap="flat">
            <a:solidFill>
              <a:srgbClr val="FF5757"/>
            </a:solidFill>
            <a:prstDash val="solid"/>
            <a:headEnd type="none" w="sm" len="sm"/>
            <a:tailEnd type="none" w="sm" len="sm"/>
          </a:ln>
        </p:spPr>
      </p:sp>
      <p:sp>
        <p:nvSpPr>
          <p:cNvPr id="5" name="TextBox 5"/>
          <p:cNvSpPr txBox="1"/>
          <p:nvPr/>
        </p:nvSpPr>
        <p:spPr>
          <a:xfrm>
            <a:off x="4371964" y="1170394"/>
            <a:ext cx="9544071" cy="1236345"/>
          </a:xfrm>
          <a:prstGeom prst="rect">
            <a:avLst/>
          </a:prstGeom>
        </p:spPr>
        <p:txBody>
          <a:bodyPr lIns="0" tIns="0" rIns="0" bIns="0" rtlCol="0" anchor="t">
            <a:spAutoFit/>
          </a:bodyPr>
          <a:lstStyle/>
          <a:p>
            <a:pPr algn="ctr">
              <a:lnSpc>
                <a:spcPts val="10080"/>
              </a:lnSpc>
            </a:pPr>
            <a:r>
              <a:rPr lang="en-US" sz="7200">
                <a:solidFill>
                  <a:srgbClr val="756862"/>
                </a:solidFill>
                <a:latin typeface="Roboto Condensed Bold"/>
              </a:rPr>
              <a:t>SYSTEM</a:t>
            </a:r>
          </a:p>
        </p:txBody>
      </p:sp>
      <p:sp>
        <p:nvSpPr>
          <p:cNvPr id="6" name="TextBox 6"/>
          <p:cNvSpPr txBox="1"/>
          <p:nvPr/>
        </p:nvSpPr>
        <p:spPr>
          <a:xfrm>
            <a:off x="4670300" y="514984"/>
            <a:ext cx="8947400" cy="913131"/>
          </a:xfrm>
          <a:prstGeom prst="rect">
            <a:avLst/>
          </a:prstGeom>
        </p:spPr>
        <p:txBody>
          <a:bodyPr lIns="0" tIns="0" rIns="0" bIns="0" rtlCol="0" anchor="t">
            <a:spAutoFit/>
          </a:bodyPr>
          <a:lstStyle/>
          <a:p>
            <a:pPr algn="ctr">
              <a:lnSpc>
                <a:spcPts val="7419"/>
              </a:lnSpc>
            </a:pPr>
            <a:r>
              <a:rPr lang="en-US" sz="5299">
                <a:solidFill>
                  <a:srgbClr val="333333"/>
                </a:solidFill>
                <a:latin typeface="Roboto Condensed"/>
              </a:rPr>
              <a:t>BIOMETRIC AUTHENTICATION</a:t>
            </a:r>
          </a:p>
        </p:txBody>
      </p:sp>
      <p:sp>
        <p:nvSpPr>
          <p:cNvPr id="7" name="TextBox 7"/>
          <p:cNvSpPr txBox="1"/>
          <p:nvPr/>
        </p:nvSpPr>
        <p:spPr>
          <a:xfrm>
            <a:off x="13464026" y="9573506"/>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grpSp>
        <p:nvGrpSpPr>
          <p:cNvPr id="8" name="Group 8"/>
          <p:cNvGrpSpPr/>
          <p:nvPr/>
        </p:nvGrpSpPr>
        <p:grpSpPr>
          <a:xfrm>
            <a:off x="360921" y="2676249"/>
            <a:ext cx="3131515" cy="2674660"/>
            <a:chOff x="0" y="0"/>
            <a:chExt cx="520560" cy="444616"/>
          </a:xfrm>
        </p:grpSpPr>
        <p:sp>
          <p:nvSpPr>
            <p:cNvPr id="9" name="Freeform 9"/>
            <p:cNvSpPr/>
            <p:nvPr/>
          </p:nvSpPr>
          <p:spPr>
            <a:xfrm>
              <a:off x="0" y="0"/>
              <a:ext cx="520560" cy="444616"/>
            </a:xfrm>
            <a:custGeom>
              <a:avLst/>
              <a:gdLst/>
              <a:ahLst/>
              <a:cxnLst/>
              <a:rect l="l" t="t" r="r" b="b"/>
              <a:pathLst>
                <a:path w="520560" h="444616">
                  <a:moveTo>
                    <a:pt x="123613" y="0"/>
                  </a:moveTo>
                  <a:lnTo>
                    <a:pt x="396947" y="0"/>
                  </a:lnTo>
                  <a:cubicBezTo>
                    <a:pt x="429731" y="0"/>
                    <a:pt x="461172" y="13023"/>
                    <a:pt x="484354" y="36205"/>
                  </a:cubicBezTo>
                  <a:cubicBezTo>
                    <a:pt x="507536" y="59387"/>
                    <a:pt x="520560" y="90829"/>
                    <a:pt x="520560" y="123613"/>
                  </a:cubicBezTo>
                  <a:lnTo>
                    <a:pt x="520560" y="321003"/>
                  </a:lnTo>
                  <a:cubicBezTo>
                    <a:pt x="520560" y="353787"/>
                    <a:pt x="507536" y="385228"/>
                    <a:pt x="484354" y="408410"/>
                  </a:cubicBezTo>
                  <a:cubicBezTo>
                    <a:pt x="461172" y="431592"/>
                    <a:pt x="429731" y="444616"/>
                    <a:pt x="396947" y="444616"/>
                  </a:cubicBezTo>
                  <a:lnTo>
                    <a:pt x="123613" y="444616"/>
                  </a:lnTo>
                  <a:cubicBezTo>
                    <a:pt x="55343" y="444616"/>
                    <a:pt x="0" y="389272"/>
                    <a:pt x="0" y="321003"/>
                  </a:cubicBezTo>
                  <a:lnTo>
                    <a:pt x="0" y="123613"/>
                  </a:lnTo>
                  <a:cubicBezTo>
                    <a:pt x="0" y="90829"/>
                    <a:pt x="13023" y="59387"/>
                    <a:pt x="36205" y="36205"/>
                  </a:cubicBezTo>
                  <a:cubicBezTo>
                    <a:pt x="59387" y="13023"/>
                    <a:pt x="90829" y="0"/>
                    <a:pt x="123613" y="0"/>
                  </a:cubicBezTo>
                  <a:close/>
                </a:path>
              </a:pathLst>
            </a:custGeom>
            <a:solidFill>
              <a:srgbClr val="81CFC2"/>
            </a:solidFill>
            <a:ln w="38100">
              <a:solidFill>
                <a:srgbClr val="81CFC2"/>
              </a:solidFill>
            </a:ln>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3649305" y="2676249"/>
            <a:ext cx="3131515" cy="2674660"/>
            <a:chOff x="0" y="0"/>
            <a:chExt cx="520560" cy="444616"/>
          </a:xfrm>
        </p:grpSpPr>
        <p:sp>
          <p:nvSpPr>
            <p:cNvPr id="12" name="Freeform 12"/>
            <p:cNvSpPr/>
            <p:nvPr/>
          </p:nvSpPr>
          <p:spPr>
            <a:xfrm>
              <a:off x="0" y="0"/>
              <a:ext cx="520560" cy="444616"/>
            </a:xfrm>
            <a:custGeom>
              <a:avLst/>
              <a:gdLst/>
              <a:ahLst/>
              <a:cxnLst/>
              <a:rect l="l" t="t" r="r" b="b"/>
              <a:pathLst>
                <a:path w="520560" h="444616">
                  <a:moveTo>
                    <a:pt x="123613" y="0"/>
                  </a:moveTo>
                  <a:lnTo>
                    <a:pt x="396947" y="0"/>
                  </a:lnTo>
                  <a:cubicBezTo>
                    <a:pt x="429731" y="0"/>
                    <a:pt x="461172" y="13023"/>
                    <a:pt x="484354" y="36205"/>
                  </a:cubicBezTo>
                  <a:cubicBezTo>
                    <a:pt x="507536" y="59387"/>
                    <a:pt x="520560" y="90829"/>
                    <a:pt x="520560" y="123613"/>
                  </a:cubicBezTo>
                  <a:lnTo>
                    <a:pt x="520560" y="321003"/>
                  </a:lnTo>
                  <a:cubicBezTo>
                    <a:pt x="520560" y="353787"/>
                    <a:pt x="507536" y="385228"/>
                    <a:pt x="484354" y="408410"/>
                  </a:cubicBezTo>
                  <a:cubicBezTo>
                    <a:pt x="461172" y="431592"/>
                    <a:pt x="429731" y="444616"/>
                    <a:pt x="396947" y="444616"/>
                  </a:cubicBezTo>
                  <a:lnTo>
                    <a:pt x="123613" y="444616"/>
                  </a:lnTo>
                  <a:cubicBezTo>
                    <a:pt x="55343" y="444616"/>
                    <a:pt x="0" y="389272"/>
                    <a:pt x="0" y="321003"/>
                  </a:cubicBezTo>
                  <a:lnTo>
                    <a:pt x="0" y="123613"/>
                  </a:lnTo>
                  <a:cubicBezTo>
                    <a:pt x="0" y="90829"/>
                    <a:pt x="13023" y="59387"/>
                    <a:pt x="36205" y="36205"/>
                  </a:cubicBezTo>
                  <a:cubicBezTo>
                    <a:pt x="59387" y="13023"/>
                    <a:pt x="90829" y="0"/>
                    <a:pt x="123613" y="0"/>
                  </a:cubicBezTo>
                  <a:close/>
                </a:path>
              </a:pathLst>
            </a:custGeom>
            <a:solidFill>
              <a:srgbClr val="EF7B54"/>
            </a:solidFill>
            <a:ln w="38100">
              <a:solidFill>
                <a:srgbClr val="81CFC2"/>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4" name="Group 14"/>
          <p:cNvGrpSpPr/>
          <p:nvPr/>
        </p:nvGrpSpPr>
        <p:grpSpPr>
          <a:xfrm>
            <a:off x="360921" y="5480693"/>
            <a:ext cx="3131515" cy="2674660"/>
            <a:chOff x="0" y="0"/>
            <a:chExt cx="520560" cy="444616"/>
          </a:xfrm>
        </p:grpSpPr>
        <p:sp>
          <p:nvSpPr>
            <p:cNvPr id="15" name="Freeform 15"/>
            <p:cNvSpPr/>
            <p:nvPr/>
          </p:nvSpPr>
          <p:spPr>
            <a:xfrm>
              <a:off x="0" y="0"/>
              <a:ext cx="520560" cy="444616"/>
            </a:xfrm>
            <a:custGeom>
              <a:avLst/>
              <a:gdLst/>
              <a:ahLst/>
              <a:cxnLst/>
              <a:rect l="l" t="t" r="r" b="b"/>
              <a:pathLst>
                <a:path w="520560" h="444616">
                  <a:moveTo>
                    <a:pt x="123613" y="0"/>
                  </a:moveTo>
                  <a:lnTo>
                    <a:pt x="396947" y="0"/>
                  </a:lnTo>
                  <a:cubicBezTo>
                    <a:pt x="429731" y="0"/>
                    <a:pt x="461172" y="13023"/>
                    <a:pt x="484354" y="36205"/>
                  </a:cubicBezTo>
                  <a:cubicBezTo>
                    <a:pt x="507536" y="59387"/>
                    <a:pt x="520560" y="90829"/>
                    <a:pt x="520560" y="123613"/>
                  </a:cubicBezTo>
                  <a:lnTo>
                    <a:pt x="520560" y="321003"/>
                  </a:lnTo>
                  <a:cubicBezTo>
                    <a:pt x="520560" y="353787"/>
                    <a:pt x="507536" y="385228"/>
                    <a:pt x="484354" y="408410"/>
                  </a:cubicBezTo>
                  <a:cubicBezTo>
                    <a:pt x="461172" y="431592"/>
                    <a:pt x="429731" y="444616"/>
                    <a:pt x="396947" y="444616"/>
                  </a:cubicBezTo>
                  <a:lnTo>
                    <a:pt x="123613" y="444616"/>
                  </a:lnTo>
                  <a:cubicBezTo>
                    <a:pt x="55343" y="444616"/>
                    <a:pt x="0" y="389272"/>
                    <a:pt x="0" y="321003"/>
                  </a:cubicBezTo>
                  <a:lnTo>
                    <a:pt x="0" y="123613"/>
                  </a:lnTo>
                  <a:cubicBezTo>
                    <a:pt x="0" y="90829"/>
                    <a:pt x="13023" y="59387"/>
                    <a:pt x="36205" y="36205"/>
                  </a:cubicBezTo>
                  <a:cubicBezTo>
                    <a:pt x="59387" y="13023"/>
                    <a:pt x="90829" y="0"/>
                    <a:pt x="123613" y="0"/>
                  </a:cubicBezTo>
                  <a:close/>
                </a:path>
              </a:pathLst>
            </a:custGeom>
            <a:solidFill>
              <a:srgbClr val="EF7B54"/>
            </a:solidFill>
            <a:ln w="38100">
              <a:solidFill>
                <a:srgbClr val="81CFC2"/>
              </a:solidFill>
            </a:ln>
          </p:spPr>
        </p:sp>
        <p:sp>
          <p:nvSpPr>
            <p:cNvPr id="16" name="TextBox 16"/>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7" name="Group 17"/>
          <p:cNvGrpSpPr/>
          <p:nvPr/>
        </p:nvGrpSpPr>
        <p:grpSpPr>
          <a:xfrm>
            <a:off x="3649023" y="5480693"/>
            <a:ext cx="3131515" cy="2674660"/>
            <a:chOff x="0" y="0"/>
            <a:chExt cx="520560" cy="444616"/>
          </a:xfrm>
        </p:grpSpPr>
        <p:sp>
          <p:nvSpPr>
            <p:cNvPr id="18" name="Freeform 18"/>
            <p:cNvSpPr/>
            <p:nvPr/>
          </p:nvSpPr>
          <p:spPr>
            <a:xfrm>
              <a:off x="0" y="0"/>
              <a:ext cx="520560" cy="444616"/>
            </a:xfrm>
            <a:custGeom>
              <a:avLst/>
              <a:gdLst/>
              <a:ahLst/>
              <a:cxnLst/>
              <a:rect l="l" t="t" r="r" b="b"/>
              <a:pathLst>
                <a:path w="520560" h="444616">
                  <a:moveTo>
                    <a:pt x="123613" y="0"/>
                  </a:moveTo>
                  <a:lnTo>
                    <a:pt x="396947" y="0"/>
                  </a:lnTo>
                  <a:cubicBezTo>
                    <a:pt x="429731" y="0"/>
                    <a:pt x="461172" y="13023"/>
                    <a:pt x="484354" y="36205"/>
                  </a:cubicBezTo>
                  <a:cubicBezTo>
                    <a:pt x="507536" y="59387"/>
                    <a:pt x="520560" y="90829"/>
                    <a:pt x="520560" y="123613"/>
                  </a:cubicBezTo>
                  <a:lnTo>
                    <a:pt x="520560" y="321003"/>
                  </a:lnTo>
                  <a:cubicBezTo>
                    <a:pt x="520560" y="353787"/>
                    <a:pt x="507536" y="385228"/>
                    <a:pt x="484354" y="408410"/>
                  </a:cubicBezTo>
                  <a:cubicBezTo>
                    <a:pt x="461172" y="431592"/>
                    <a:pt x="429731" y="444616"/>
                    <a:pt x="396947" y="444616"/>
                  </a:cubicBezTo>
                  <a:lnTo>
                    <a:pt x="123613" y="444616"/>
                  </a:lnTo>
                  <a:cubicBezTo>
                    <a:pt x="55343" y="444616"/>
                    <a:pt x="0" y="389272"/>
                    <a:pt x="0" y="321003"/>
                  </a:cubicBezTo>
                  <a:lnTo>
                    <a:pt x="0" y="123613"/>
                  </a:lnTo>
                  <a:cubicBezTo>
                    <a:pt x="0" y="90829"/>
                    <a:pt x="13023" y="59387"/>
                    <a:pt x="36205" y="36205"/>
                  </a:cubicBezTo>
                  <a:cubicBezTo>
                    <a:pt x="59387" y="13023"/>
                    <a:pt x="90829" y="0"/>
                    <a:pt x="123613" y="0"/>
                  </a:cubicBezTo>
                  <a:close/>
                </a:path>
              </a:pathLst>
            </a:custGeom>
            <a:solidFill>
              <a:srgbClr val="81CFC2"/>
            </a:solidFill>
            <a:ln w="38100">
              <a:solidFill>
                <a:srgbClr val="81CFC2"/>
              </a:solidFill>
            </a:ln>
          </p:spPr>
        </p:sp>
        <p:sp>
          <p:nvSpPr>
            <p:cNvPr id="19" name="TextBox 19"/>
            <p:cNvSpPr txBox="1"/>
            <p:nvPr/>
          </p:nvSpPr>
          <p:spPr>
            <a:xfrm>
              <a:off x="0" y="-47625"/>
              <a:ext cx="812800" cy="860425"/>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0" name="Group 20"/>
          <p:cNvGrpSpPr/>
          <p:nvPr/>
        </p:nvGrpSpPr>
        <p:grpSpPr>
          <a:xfrm>
            <a:off x="2337616" y="4332438"/>
            <a:ext cx="2309641" cy="2296512"/>
            <a:chOff x="0" y="0"/>
            <a:chExt cx="760896" cy="756571"/>
          </a:xfrm>
        </p:grpSpPr>
        <p:sp>
          <p:nvSpPr>
            <p:cNvPr id="21" name="Freeform 21"/>
            <p:cNvSpPr/>
            <p:nvPr/>
          </p:nvSpPr>
          <p:spPr>
            <a:xfrm>
              <a:off x="122578" y="0"/>
              <a:ext cx="515741" cy="756571"/>
            </a:xfrm>
            <a:custGeom>
              <a:avLst/>
              <a:gdLst/>
              <a:ahLst/>
              <a:cxnLst/>
              <a:rect l="l" t="t" r="r" b="b"/>
              <a:pathLst>
                <a:path w="515741" h="756571">
                  <a:moveTo>
                    <a:pt x="257870" y="0"/>
                  </a:moveTo>
                  <a:cubicBezTo>
                    <a:pt x="413431" y="61079"/>
                    <a:pt x="515741" y="211163"/>
                    <a:pt x="515741" y="378286"/>
                  </a:cubicBezTo>
                  <a:cubicBezTo>
                    <a:pt x="515741" y="545408"/>
                    <a:pt x="413431" y="695492"/>
                    <a:pt x="257870" y="756571"/>
                  </a:cubicBezTo>
                  <a:cubicBezTo>
                    <a:pt x="102309" y="695492"/>
                    <a:pt x="0" y="545408"/>
                    <a:pt x="0" y="378286"/>
                  </a:cubicBezTo>
                  <a:cubicBezTo>
                    <a:pt x="0" y="211163"/>
                    <a:pt x="102309" y="61079"/>
                    <a:pt x="257870" y="0"/>
                  </a:cubicBezTo>
                  <a:close/>
                </a:path>
              </a:pathLst>
            </a:custGeom>
            <a:solidFill>
              <a:srgbClr val="92D050"/>
            </a:solidFill>
            <a:ln w="190500">
              <a:solidFill>
                <a:srgbClr val="FFFFFF"/>
              </a:solidFill>
            </a:ln>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940"/>
                </a:lnSpc>
              </a:pPr>
              <a:endParaRPr>
                <a:solidFill>
                  <a:srgbClr val="92D050"/>
                </a:solidFill>
              </a:endParaRPr>
            </a:p>
          </p:txBody>
        </p:sp>
      </p:grpSp>
      <p:sp>
        <p:nvSpPr>
          <p:cNvPr id="23" name="TextBox 23"/>
          <p:cNvSpPr txBox="1"/>
          <p:nvPr/>
        </p:nvSpPr>
        <p:spPr>
          <a:xfrm>
            <a:off x="2274007" y="5267969"/>
            <a:ext cx="2426507" cy="286425"/>
          </a:xfrm>
          <a:prstGeom prst="rect">
            <a:avLst/>
          </a:prstGeom>
        </p:spPr>
        <p:txBody>
          <a:bodyPr lIns="0" tIns="0" rIns="0" bIns="0" rtlCol="0" anchor="t">
            <a:spAutoFit/>
          </a:bodyPr>
          <a:lstStyle/>
          <a:p>
            <a:pPr algn="ctr">
              <a:lnSpc>
                <a:spcPts val="2426"/>
              </a:lnSpc>
            </a:pPr>
            <a:r>
              <a:rPr lang="en-US" sz="1733" dirty="0">
                <a:solidFill>
                  <a:srgbClr val="FFFFFF"/>
                </a:solidFill>
                <a:latin typeface="Roboto Condensed Bold"/>
              </a:rPr>
              <a:t>BIOMETRIC</a:t>
            </a:r>
          </a:p>
        </p:txBody>
      </p:sp>
      <p:sp>
        <p:nvSpPr>
          <p:cNvPr id="24" name="TextBox 24"/>
          <p:cNvSpPr txBox="1"/>
          <p:nvPr/>
        </p:nvSpPr>
        <p:spPr>
          <a:xfrm>
            <a:off x="4149495" y="3398844"/>
            <a:ext cx="2199189" cy="614735"/>
          </a:xfrm>
          <a:prstGeom prst="rect">
            <a:avLst/>
          </a:prstGeom>
        </p:spPr>
        <p:txBody>
          <a:bodyPr lIns="0" tIns="0" rIns="0" bIns="0" rtlCol="0" anchor="t">
            <a:spAutoFit/>
          </a:bodyPr>
          <a:lstStyle/>
          <a:p>
            <a:pPr algn="ctr">
              <a:lnSpc>
                <a:spcPts val="4966"/>
              </a:lnSpc>
              <a:spcBef>
                <a:spcPct val="0"/>
              </a:spcBef>
            </a:pPr>
            <a:r>
              <a:rPr lang="en-US" sz="3547" dirty="0">
                <a:solidFill>
                  <a:srgbClr val="FFFFFF"/>
                </a:solidFill>
                <a:latin typeface="Roboto Condensed Bold"/>
              </a:rPr>
              <a:t>Enrollment</a:t>
            </a:r>
          </a:p>
        </p:txBody>
      </p:sp>
      <p:sp>
        <p:nvSpPr>
          <p:cNvPr id="25" name="TextBox 25"/>
          <p:cNvSpPr txBox="1"/>
          <p:nvPr/>
        </p:nvSpPr>
        <p:spPr>
          <a:xfrm>
            <a:off x="3916414" y="6382524"/>
            <a:ext cx="2665352" cy="1243370"/>
          </a:xfrm>
          <a:prstGeom prst="rect">
            <a:avLst/>
          </a:prstGeom>
        </p:spPr>
        <p:txBody>
          <a:bodyPr lIns="0" tIns="0" rIns="0" bIns="0" rtlCol="0" anchor="t">
            <a:spAutoFit/>
          </a:bodyPr>
          <a:lstStyle/>
          <a:p>
            <a:pPr algn="ctr">
              <a:lnSpc>
                <a:spcPts val="4966"/>
              </a:lnSpc>
              <a:spcBef>
                <a:spcPct val="0"/>
              </a:spcBef>
            </a:pPr>
            <a:r>
              <a:rPr lang="en-US" sz="3547" dirty="0">
                <a:solidFill>
                  <a:srgbClr val="FFFFFF"/>
                </a:solidFill>
                <a:latin typeface="Roboto Condensed Bold"/>
              </a:rPr>
              <a:t>Authentication Request </a:t>
            </a:r>
          </a:p>
        </p:txBody>
      </p:sp>
      <p:sp>
        <p:nvSpPr>
          <p:cNvPr id="26" name="TextBox 26"/>
          <p:cNvSpPr txBox="1"/>
          <p:nvPr/>
        </p:nvSpPr>
        <p:spPr>
          <a:xfrm>
            <a:off x="541508" y="6382524"/>
            <a:ext cx="2665352" cy="1243370"/>
          </a:xfrm>
          <a:prstGeom prst="rect">
            <a:avLst/>
          </a:prstGeom>
        </p:spPr>
        <p:txBody>
          <a:bodyPr lIns="0" tIns="0" rIns="0" bIns="0" rtlCol="0" anchor="t">
            <a:spAutoFit/>
          </a:bodyPr>
          <a:lstStyle/>
          <a:p>
            <a:pPr algn="ctr">
              <a:lnSpc>
                <a:spcPts val="4966"/>
              </a:lnSpc>
              <a:spcBef>
                <a:spcPct val="0"/>
              </a:spcBef>
            </a:pPr>
            <a:r>
              <a:rPr lang="en-US" sz="3547">
                <a:solidFill>
                  <a:srgbClr val="FFFFFF"/>
                </a:solidFill>
                <a:latin typeface="Roboto Condensed Bold"/>
              </a:rPr>
              <a:t>Feature Extraction </a:t>
            </a:r>
          </a:p>
        </p:txBody>
      </p:sp>
      <p:sp>
        <p:nvSpPr>
          <p:cNvPr id="27" name="TextBox 27"/>
          <p:cNvSpPr txBox="1"/>
          <p:nvPr/>
        </p:nvSpPr>
        <p:spPr>
          <a:xfrm>
            <a:off x="541508" y="3398844"/>
            <a:ext cx="2665352" cy="614735"/>
          </a:xfrm>
          <a:prstGeom prst="rect">
            <a:avLst/>
          </a:prstGeom>
        </p:spPr>
        <p:txBody>
          <a:bodyPr lIns="0" tIns="0" rIns="0" bIns="0" rtlCol="0" anchor="t">
            <a:spAutoFit/>
          </a:bodyPr>
          <a:lstStyle/>
          <a:p>
            <a:pPr algn="ctr">
              <a:lnSpc>
                <a:spcPts val="4966"/>
              </a:lnSpc>
              <a:spcBef>
                <a:spcPct val="0"/>
              </a:spcBef>
            </a:pPr>
            <a:r>
              <a:rPr lang="en-US" sz="3547">
                <a:solidFill>
                  <a:srgbClr val="FFFFFF"/>
                </a:solidFill>
                <a:latin typeface="Roboto Condensed Bold"/>
              </a:rPr>
              <a:t>Comparison </a:t>
            </a:r>
          </a:p>
        </p:txBody>
      </p:sp>
      <p:sp>
        <p:nvSpPr>
          <p:cNvPr id="28" name="TextBox 28"/>
          <p:cNvSpPr txBox="1"/>
          <p:nvPr/>
        </p:nvSpPr>
        <p:spPr>
          <a:xfrm>
            <a:off x="7457095" y="2561949"/>
            <a:ext cx="10453251" cy="6839693"/>
          </a:xfrm>
          <a:prstGeom prst="rect">
            <a:avLst/>
          </a:prstGeom>
        </p:spPr>
        <p:txBody>
          <a:bodyPr lIns="0" tIns="0" rIns="0" bIns="0" rtlCol="0" anchor="t">
            <a:spAutoFit/>
          </a:bodyPr>
          <a:lstStyle/>
          <a:p>
            <a:pPr marL="526770" lvl="1" indent="-263385" algn="just">
              <a:lnSpc>
                <a:spcPts val="3903"/>
              </a:lnSpc>
              <a:buFont typeface="Arial"/>
              <a:buChar char="•"/>
            </a:pPr>
            <a:r>
              <a:rPr lang="en-US" sz="2439" dirty="0">
                <a:solidFill>
                  <a:srgbClr val="000000"/>
                </a:solidFill>
                <a:latin typeface="Roboto Condensed"/>
              </a:rPr>
              <a:t>Biometric authentication is a security mechanism that uses a person's physical characteristics to verify their identity. The process begins with </a:t>
            </a:r>
            <a:r>
              <a:rPr lang="en-US" sz="2439" dirty="0">
                <a:solidFill>
                  <a:srgbClr val="000000"/>
                </a:solidFill>
                <a:latin typeface="Roboto Condensed Bold"/>
              </a:rPr>
              <a:t>enrollment</a:t>
            </a:r>
            <a:r>
              <a:rPr lang="en-US" sz="2439" dirty="0">
                <a:solidFill>
                  <a:srgbClr val="000000"/>
                </a:solidFill>
                <a:latin typeface="Roboto Condensed"/>
              </a:rPr>
              <a:t>, where new users are registered into a database by capturing information about a certain characteristic of the person. </a:t>
            </a:r>
          </a:p>
          <a:p>
            <a:pPr marL="263385" lvl="1" algn="just">
              <a:lnSpc>
                <a:spcPts val="3903"/>
              </a:lnSpc>
            </a:pPr>
            <a:endParaRPr lang="en-US" sz="2439" dirty="0">
              <a:solidFill>
                <a:srgbClr val="000000"/>
              </a:solidFill>
              <a:latin typeface="Roboto Condensed"/>
            </a:endParaRPr>
          </a:p>
          <a:p>
            <a:pPr marL="508869" lvl="1" indent="-254434" algn="just">
              <a:lnSpc>
                <a:spcPts val="3771"/>
              </a:lnSpc>
              <a:buFont typeface="Arial"/>
              <a:buChar char="•"/>
            </a:pPr>
            <a:r>
              <a:rPr lang="en-US" sz="2356" dirty="0">
                <a:solidFill>
                  <a:srgbClr val="000000"/>
                </a:solidFill>
                <a:latin typeface="Roboto Condensed"/>
              </a:rPr>
              <a:t>When a person needs to be recognized, the system will take required </a:t>
            </a:r>
            <a:r>
              <a:rPr lang="en-US" sz="2356" dirty="0">
                <a:solidFill>
                  <a:srgbClr val="000000"/>
                </a:solidFill>
                <a:latin typeface="Roboto Condensed Bold"/>
              </a:rPr>
              <a:t>measurements</a:t>
            </a:r>
            <a:r>
              <a:rPr lang="en-US" sz="2356" dirty="0">
                <a:solidFill>
                  <a:srgbClr val="000000"/>
                </a:solidFill>
                <a:latin typeface="Roboto Condensed"/>
              </a:rPr>
              <a:t>, translate this information into a template using the same algorithm.</a:t>
            </a:r>
          </a:p>
          <a:p>
            <a:pPr marL="508869" lvl="1" indent="-254434" algn="just">
              <a:lnSpc>
                <a:spcPts val="3771"/>
              </a:lnSpc>
              <a:buFont typeface="Arial"/>
              <a:buChar char="•"/>
            </a:pPr>
            <a:endParaRPr lang="en-US" sz="900" dirty="0">
              <a:solidFill>
                <a:srgbClr val="000000"/>
              </a:solidFill>
              <a:latin typeface="Roboto Condensed"/>
            </a:endParaRPr>
          </a:p>
          <a:p>
            <a:pPr marL="508869" lvl="1" indent="-254434" algn="just">
              <a:lnSpc>
                <a:spcPts val="3771"/>
              </a:lnSpc>
              <a:buFont typeface="Arial"/>
              <a:buChar char="•"/>
            </a:pPr>
            <a:r>
              <a:rPr lang="en-US" sz="2439" dirty="0">
                <a:solidFill>
                  <a:srgbClr val="000000"/>
                </a:solidFill>
                <a:latin typeface="Roboto Condensed"/>
              </a:rPr>
              <a:t>If a match is found in the enrolled users, then access will be </a:t>
            </a:r>
            <a:r>
              <a:rPr lang="en-US" sz="2439" dirty="0">
                <a:solidFill>
                  <a:srgbClr val="000000"/>
                </a:solidFill>
                <a:latin typeface="Roboto Condensed Bold"/>
              </a:rPr>
              <a:t>granted</a:t>
            </a:r>
            <a:r>
              <a:rPr lang="en-US" sz="2439" dirty="0">
                <a:solidFill>
                  <a:srgbClr val="000000"/>
                </a:solidFill>
                <a:latin typeface="Roboto Condensed"/>
              </a:rPr>
              <a:t>; otherwise, an appropriate message will be displayed, and access will be </a:t>
            </a:r>
            <a:r>
              <a:rPr lang="en-US" sz="2439" dirty="0">
                <a:solidFill>
                  <a:srgbClr val="000000"/>
                </a:solidFill>
                <a:latin typeface="Roboto Condensed Bold"/>
              </a:rPr>
              <a:t>denied</a:t>
            </a:r>
            <a:r>
              <a:rPr lang="en-US" sz="2439" dirty="0">
                <a:solidFill>
                  <a:srgbClr val="000000"/>
                </a:solidFill>
                <a:latin typeface="Roboto Condensed"/>
              </a:rPr>
              <a:t>.</a:t>
            </a:r>
          </a:p>
          <a:p>
            <a:pPr marL="508869" lvl="1" indent="-254434" algn="just">
              <a:lnSpc>
                <a:spcPts val="3771"/>
              </a:lnSpc>
              <a:buFont typeface="Arial"/>
              <a:buChar char="•"/>
            </a:pPr>
            <a:endParaRPr lang="en-US" sz="1050" dirty="0">
              <a:solidFill>
                <a:srgbClr val="000000"/>
              </a:solidFill>
              <a:latin typeface="Roboto Condensed"/>
            </a:endParaRPr>
          </a:p>
          <a:p>
            <a:pPr marL="526770" lvl="1" indent="-263385" algn="just">
              <a:lnSpc>
                <a:spcPts val="3903"/>
              </a:lnSpc>
              <a:buFont typeface="Arial"/>
              <a:buChar char="•"/>
            </a:pPr>
            <a:r>
              <a:rPr lang="en-US" sz="2439" dirty="0">
                <a:solidFill>
                  <a:srgbClr val="000000"/>
                </a:solidFill>
                <a:latin typeface="Roboto Condensed"/>
              </a:rPr>
              <a:t>All logs of authentication, successful and unsuccessful, are recorded in a file for </a:t>
            </a:r>
            <a:r>
              <a:rPr lang="en-US" sz="2439" dirty="0">
                <a:solidFill>
                  <a:srgbClr val="000000"/>
                </a:solidFill>
                <a:latin typeface="Roboto Condensed Bold"/>
              </a:rPr>
              <a:t>audit</a:t>
            </a:r>
            <a:r>
              <a:rPr lang="en-US" sz="2439" dirty="0">
                <a:solidFill>
                  <a:srgbClr val="000000"/>
                </a:solidFill>
                <a:latin typeface="Roboto Condensed"/>
              </a:rPr>
              <a:t> purposes.</a:t>
            </a:r>
          </a:p>
          <a:p>
            <a:pPr algn="just">
              <a:lnSpc>
                <a:spcPts val="3505"/>
              </a:lnSpc>
            </a:pPr>
            <a:endParaRPr lang="en-US" sz="2439" dirty="0">
              <a:solidFill>
                <a:srgbClr val="000000"/>
              </a:solidFill>
              <a:latin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201" y="3063627"/>
            <a:ext cx="3436072" cy="3606655"/>
            <a:chOff x="0" y="0"/>
            <a:chExt cx="456866" cy="479547"/>
          </a:xfrm>
        </p:grpSpPr>
        <p:sp>
          <p:nvSpPr>
            <p:cNvPr id="3" name="Freeform 3"/>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5491376" y="3063627"/>
            <a:ext cx="3436072" cy="3606655"/>
            <a:chOff x="0" y="0"/>
            <a:chExt cx="456866" cy="479547"/>
          </a:xfrm>
        </p:grpSpPr>
        <p:sp>
          <p:nvSpPr>
            <p:cNvPr id="6" name="Freeform 6"/>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9360552" y="3063627"/>
            <a:ext cx="3436072" cy="3606655"/>
            <a:chOff x="0" y="0"/>
            <a:chExt cx="456866" cy="479547"/>
          </a:xfrm>
        </p:grpSpPr>
        <p:sp>
          <p:nvSpPr>
            <p:cNvPr id="9" name="Freeform 9"/>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13229728" y="3063627"/>
            <a:ext cx="3436072" cy="3606655"/>
            <a:chOff x="0" y="0"/>
            <a:chExt cx="456866" cy="479547"/>
          </a:xfrm>
        </p:grpSpPr>
        <p:sp>
          <p:nvSpPr>
            <p:cNvPr id="12" name="Freeform 12"/>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1901386" y="3338975"/>
            <a:ext cx="2926969" cy="3055958"/>
            <a:chOff x="0" y="0"/>
            <a:chExt cx="389175" cy="406325"/>
          </a:xfrm>
        </p:grpSpPr>
        <p:sp>
          <p:nvSpPr>
            <p:cNvPr id="15" name="Freeform 15"/>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7" name="Group 17"/>
          <p:cNvGrpSpPr/>
          <p:nvPr/>
        </p:nvGrpSpPr>
        <p:grpSpPr>
          <a:xfrm>
            <a:off x="5754139" y="3338975"/>
            <a:ext cx="2926969" cy="3055958"/>
            <a:chOff x="0" y="0"/>
            <a:chExt cx="389175" cy="406325"/>
          </a:xfrm>
        </p:grpSpPr>
        <p:sp>
          <p:nvSpPr>
            <p:cNvPr id="18" name="Freeform 18"/>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20" name="Group 20"/>
          <p:cNvGrpSpPr/>
          <p:nvPr/>
        </p:nvGrpSpPr>
        <p:grpSpPr>
          <a:xfrm>
            <a:off x="9622773" y="3338975"/>
            <a:ext cx="2926969" cy="3055958"/>
            <a:chOff x="0" y="0"/>
            <a:chExt cx="389175" cy="406325"/>
          </a:xfrm>
        </p:grpSpPr>
        <p:sp>
          <p:nvSpPr>
            <p:cNvPr id="21" name="Freeform 21"/>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23" name="Group 23"/>
          <p:cNvGrpSpPr/>
          <p:nvPr/>
        </p:nvGrpSpPr>
        <p:grpSpPr>
          <a:xfrm>
            <a:off x="13487180" y="3338975"/>
            <a:ext cx="2926969" cy="3055958"/>
            <a:chOff x="0" y="0"/>
            <a:chExt cx="389175" cy="406325"/>
          </a:xfrm>
        </p:grpSpPr>
        <p:sp>
          <p:nvSpPr>
            <p:cNvPr id="24" name="Freeform 24"/>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26" name="AutoShape 26"/>
          <p:cNvSpPr/>
          <p:nvPr/>
        </p:nvSpPr>
        <p:spPr>
          <a:xfrm>
            <a:off x="4371964" y="9660301"/>
            <a:ext cx="4611469" cy="0"/>
          </a:xfrm>
          <a:prstGeom prst="line">
            <a:avLst/>
          </a:prstGeom>
          <a:ln w="190500" cap="flat">
            <a:solidFill>
              <a:srgbClr val="FFDE59"/>
            </a:solidFill>
            <a:prstDash val="solid"/>
            <a:headEnd type="none" w="sm" len="sm"/>
            <a:tailEnd type="none" w="sm" len="sm"/>
          </a:ln>
        </p:spPr>
      </p:sp>
      <p:sp>
        <p:nvSpPr>
          <p:cNvPr id="27" name="AutoShape 27"/>
          <p:cNvSpPr/>
          <p:nvPr/>
        </p:nvSpPr>
        <p:spPr>
          <a:xfrm>
            <a:off x="8983433" y="9660301"/>
            <a:ext cx="4811406" cy="0"/>
          </a:xfrm>
          <a:prstGeom prst="line">
            <a:avLst/>
          </a:prstGeom>
          <a:ln w="190500" cap="flat">
            <a:solidFill>
              <a:srgbClr val="38B6FF"/>
            </a:solidFill>
            <a:prstDash val="solid"/>
            <a:headEnd type="none" w="sm" len="sm"/>
            <a:tailEnd type="none" w="sm" len="sm"/>
          </a:ln>
        </p:spPr>
      </p:sp>
      <p:sp>
        <p:nvSpPr>
          <p:cNvPr id="28" name="AutoShape 28"/>
          <p:cNvSpPr/>
          <p:nvPr/>
        </p:nvSpPr>
        <p:spPr>
          <a:xfrm>
            <a:off x="13794839" y="9660301"/>
            <a:ext cx="4646761" cy="0"/>
          </a:xfrm>
          <a:prstGeom prst="line">
            <a:avLst/>
          </a:prstGeom>
          <a:ln w="190500" cap="flat">
            <a:solidFill>
              <a:srgbClr val="FF5757"/>
            </a:solidFill>
            <a:prstDash val="solid"/>
            <a:headEnd type="none" w="sm" len="sm"/>
            <a:tailEnd type="none" w="sm" len="sm"/>
          </a:ln>
        </p:spPr>
      </p:sp>
      <p:pic>
        <p:nvPicPr>
          <p:cNvPr id="29" name="Picture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5293" y="3848762"/>
            <a:ext cx="1552480" cy="2213876"/>
          </a:xfrm>
          <a:prstGeom prst="rect">
            <a:avLst/>
          </a:prstGeom>
        </p:spPr>
      </p:pic>
      <p:pic>
        <p:nvPicPr>
          <p:cNvPr id="30" name="Picture 3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114123" y="3799210"/>
            <a:ext cx="2312979" cy="2312979"/>
          </a:xfrm>
          <a:prstGeom prst="rect">
            <a:avLst/>
          </a:prstGeom>
        </p:spPr>
      </p:pic>
      <p:pic>
        <p:nvPicPr>
          <p:cNvPr id="31" name="Picture 3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984723" y="3718340"/>
            <a:ext cx="2245200" cy="2245200"/>
          </a:xfrm>
          <a:prstGeom prst="rect">
            <a:avLst/>
          </a:prstGeom>
        </p:spPr>
      </p:pic>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60293" y="3883047"/>
            <a:ext cx="2180742" cy="2145305"/>
          </a:xfrm>
          <a:prstGeom prst="rect">
            <a:avLst/>
          </a:prstGeom>
        </p:spPr>
      </p:pic>
      <p:sp>
        <p:nvSpPr>
          <p:cNvPr id="33" name="TextBox 33"/>
          <p:cNvSpPr txBox="1"/>
          <p:nvPr/>
        </p:nvSpPr>
        <p:spPr>
          <a:xfrm>
            <a:off x="2946232" y="374290"/>
            <a:ext cx="13230585" cy="1005204"/>
          </a:xfrm>
          <a:prstGeom prst="rect">
            <a:avLst/>
          </a:prstGeom>
        </p:spPr>
        <p:txBody>
          <a:bodyPr lIns="0" tIns="0" rIns="0" bIns="0" rtlCol="0" anchor="t">
            <a:spAutoFit/>
          </a:bodyPr>
          <a:lstStyle/>
          <a:p>
            <a:pPr algn="ctr">
              <a:lnSpc>
                <a:spcPts val="8120"/>
              </a:lnSpc>
            </a:pPr>
            <a:r>
              <a:rPr lang="en-US" sz="5800">
                <a:solidFill>
                  <a:srgbClr val="756862"/>
                </a:solidFill>
                <a:latin typeface="Roboto Condensed Bold"/>
              </a:rPr>
              <a:t>BIOMETRIC AUTHENTICATION TECHNIQUES</a:t>
            </a:r>
          </a:p>
        </p:txBody>
      </p:sp>
      <p:sp>
        <p:nvSpPr>
          <p:cNvPr id="34" name="TextBox 34"/>
          <p:cNvSpPr txBox="1"/>
          <p:nvPr/>
        </p:nvSpPr>
        <p:spPr>
          <a:xfrm>
            <a:off x="1901386" y="1624025"/>
            <a:ext cx="14597191" cy="1118870"/>
          </a:xfrm>
          <a:prstGeom prst="rect">
            <a:avLst/>
          </a:prstGeom>
        </p:spPr>
        <p:txBody>
          <a:bodyPr lIns="0" tIns="0" rIns="0" bIns="0" rtlCol="0" anchor="t">
            <a:spAutoFit/>
          </a:bodyPr>
          <a:lstStyle/>
          <a:p>
            <a:pPr algn="ctr">
              <a:lnSpc>
                <a:spcPts val="4480"/>
              </a:lnSpc>
            </a:pPr>
            <a:r>
              <a:rPr lang="en-US" sz="3200">
                <a:solidFill>
                  <a:srgbClr val="30536E"/>
                </a:solidFill>
                <a:latin typeface="Roboto Condensed Bold"/>
              </a:rPr>
              <a:t>BIOMETRIC AUTHENTICATION TECHNIQUES USE UNIQUE PHYSIOLOGICAL OR BEHAVIORAL CHARACTERISTICS TO VERIFY AN INDIVIDUAL'S IDENTITY</a:t>
            </a:r>
          </a:p>
        </p:txBody>
      </p:sp>
      <p:sp>
        <p:nvSpPr>
          <p:cNvPr id="35" name="TextBox 35"/>
          <p:cNvSpPr txBox="1"/>
          <p:nvPr/>
        </p:nvSpPr>
        <p:spPr>
          <a:xfrm>
            <a:off x="1641032" y="6763946"/>
            <a:ext cx="3436072" cy="995680"/>
          </a:xfrm>
          <a:prstGeom prst="rect">
            <a:avLst/>
          </a:prstGeom>
        </p:spPr>
        <p:txBody>
          <a:bodyPr lIns="0" tIns="0" rIns="0" bIns="0" rtlCol="0" anchor="t">
            <a:spAutoFit/>
          </a:bodyPr>
          <a:lstStyle/>
          <a:p>
            <a:pPr algn="ctr">
              <a:lnSpc>
                <a:spcPts val="3920"/>
              </a:lnSpc>
            </a:pPr>
            <a:r>
              <a:rPr lang="en-US" sz="2800">
                <a:solidFill>
                  <a:srgbClr val="756862"/>
                </a:solidFill>
                <a:latin typeface="Roboto Condensed Bold"/>
              </a:rPr>
              <a:t>FINGERPRINT RECOGNITION</a:t>
            </a:r>
          </a:p>
        </p:txBody>
      </p:sp>
      <p:sp>
        <p:nvSpPr>
          <p:cNvPr id="36" name="TextBox 36"/>
          <p:cNvSpPr txBox="1"/>
          <p:nvPr/>
        </p:nvSpPr>
        <p:spPr>
          <a:xfrm>
            <a:off x="1610596" y="7915836"/>
            <a:ext cx="3441874" cy="1332865"/>
          </a:xfrm>
          <a:prstGeom prst="rect">
            <a:avLst/>
          </a:prstGeom>
        </p:spPr>
        <p:txBody>
          <a:bodyPr lIns="0" tIns="0" rIns="0" bIns="0" rtlCol="0" anchor="t">
            <a:spAutoFit/>
          </a:bodyPr>
          <a:lstStyle/>
          <a:p>
            <a:pPr algn="ctr">
              <a:lnSpc>
                <a:spcPts val="2660"/>
              </a:lnSpc>
            </a:pPr>
            <a:r>
              <a:rPr lang="en-US" sz="1900">
                <a:solidFill>
                  <a:srgbClr val="000000"/>
                </a:solidFill>
                <a:latin typeface="Roboto Condensed"/>
              </a:rPr>
              <a:t>This technique uses the unique pattern of ridges and furrows on a person's fingers to verify their identity.</a:t>
            </a:r>
          </a:p>
        </p:txBody>
      </p:sp>
      <p:sp>
        <p:nvSpPr>
          <p:cNvPr id="37" name="TextBox 37"/>
          <p:cNvSpPr txBox="1"/>
          <p:nvPr/>
        </p:nvSpPr>
        <p:spPr>
          <a:xfrm>
            <a:off x="5491376" y="6763946"/>
            <a:ext cx="3436072" cy="500380"/>
          </a:xfrm>
          <a:prstGeom prst="rect">
            <a:avLst/>
          </a:prstGeom>
        </p:spPr>
        <p:txBody>
          <a:bodyPr lIns="0" tIns="0" rIns="0" bIns="0" rtlCol="0" anchor="t">
            <a:spAutoFit/>
          </a:bodyPr>
          <a:lstStyle/>
          <a:p>
            <a:pPr algn="ctr">
              <a:lnSpc>
                <a:spcPts val="3920"/>
              </a:lnSpc>
            </a:pPr>
            <a:r>
              <a:rPr lang="en-US" sz="2800">
                <a:solidFill>
                  <a:srgbClr val="756862"/>
                </a:solidFill>
                <a:latin typeface="Roboto Condensed Bold"/>
              </a:rPr>
              <a:t>IRIS RECOGNITION</a:t>
            </a:r>
          </a:p>
        </p:txBody>
      </p:sp>
      <p:sp>
        <p:nvSpPr>
          <p:cNvPr id="38" name="TextBox 38"/>
          <p:cNvSpPr txBox="1"/>
          <p:nvPr/>
        </p:nvSpPr>
        <p:spPr>
          <a:xfrm>
            <a:off x="5494990" y="7845351"/>
            <a:ext cx="3441874" cy="1332865"/>
          </a:xfrm>
          <a:prstGeom prst="rect">
            <a:avLst/>
          </a:prstGeom>
        </p:spPr>
        <p:txBody>
          <a:bodyPr lIns="0" tIns="0" rIns="0" bIns="0" rtlCol="0" anchor="t">
            <a:spAutoFit/>
          </a:bodyPr>
          <a:lstStyle/>
          <a:p>
            <a:pPr algn="ctr">
              <a:lnSpc>
                <a:spcPts val="2660"/>
              </a:lnSpc>
            </a:pPr>
            <a:r>
              <a:rPr lang="en-US" sz="1900">
                <a:solidFill>
                  <a:srgbClr val="000000"/>
                </a:solidFill>
                <a:latin typeface="Roboto Condensed"/>
              </a:rPr>
              <a:t>This technique uses special cameras to record the iris removing eyelids and eyelashes to verify one's identity.</a:t>
            </a:r>
          </a:p>
        </p:txBody>
      </p:sp>
      <p:sp>
        <p:nvSpPr>
          <p:cNvPr id="39" name="TextBox 39"/>
          <p:cNvSpPr txBox="1"/>
          <p:nvPr/>
        </p:nvSpPr>
        <p:spPr>
          <a:xfrm>
            <a:off x="9360552" y="6763946"/>
            <a:ext cx="3436072" cy="500380"/>
          </a:xfrm>
          <a:prstGeom prst="rect">
            <a:avLst/>
          </a:prstGeom>
        </p:spPr>
        <p:txBody>
          <a:bodyPr lIns="0" tIns="0" rIns="0" bIns="0" rtlCol="0" anchor="t">
            <a:spAutoFit/>
          </a:bodyPr>
          <a:lstStyle/>
          <a:p>
            <a:pPr algn="ctr">
              <a:lnSpc>
                <a:spcPts val="3920"/>
              </a:lnSpc>
            </a:pPr>
            <a:r>
              <a:rPr lang="en-US" sz="2800">
                <a:solidFill>
                  <a:srgbClr val="756862"/>
                </a:solidFill>
                <a:latin typeface="Roboto Condensed Bold"/>
              </a:rPr>
              <a:t>FACE RECOGNITION</a:t>
            </a:r>
          </a:p>
        </p:txBody>
      </p:sp>
      <p:sp>
        <p:nvSpPr>
          <p:cNvPr id="40" name="TextBox 40"/>
          <p:cNvSpPr txBox="1"/>
          <p:nvPr/>
        </p:nvSpPr>
        <p:spPr>
          <a:xfrm>
            <a:off x="9375014" y="7868211"/>
            <a:ext cx="3441874" cy="999490"/>
          </a:xfrm>
          <a:prstGeom prst="rect">
            <a:avLst/>
          </a:prstGeom>
        </p:spPr>
        <p:txBody>
          <a:bodyPr lIns="0" tIns="0" rIns="0" bIns="0" rtlCol="0" anchor="t">
            <a:spAutoFit/>
          </a:bodyPr>
          <a:lstStyle/>
          <a:p>
            <a:pPr algn="ctr">
              <a:lnSpc>
                <a:spcPts val="2660"/>
              </a:lnSpc>
            </a:pPr>
            <a:r>
              <a:rPr lang="en-US" sz="1900">
                <a:solidFill>
                  <a:srgbClr val="000000"/>
                </a:solidFill>
                <a:latin typeface="Roboto Condensed"/>
              </a:rPr>
              <a:t>This technique uses the unique facial features of individuals for distinguishing between them.</a:t>
            </a:r>
          </a:p>
        </p:txBody>
      </p:sp>
      <p:sp>
        <p:nvSpPr>
          <p:cNvPr id="41" name="TextBox 41"/>
          <p:cNvSpPr txBox="1"/>
          <p:nvPr/>
        </p:nvSpPr>
        <p:spPr>
          <a:xfrm>
            <a:off x="13229728" y="6763946"/>
            <a:ext cx="3436072" cy="500380"/>
          </a:xfrm>
          <a:prstGeom prst="rect">
            <a:avLst/>
          </a:prstGeom>
        </p:spPr>
        <p:txBody>
          <a:bodyPr lIns="0" tIns="0" rIns="0" bIns="0" rtlCol="0" anchor="t">
            <a:spAutoFit/>
          </a:bodyPr>
          <a:lstStyle/>
          <a:p>
            <a:pPr algn="ctr">
              <a:lnSpc>
                <a:spcPts val="3920"/>
              </a:lnSpc>
            </a:pPr>
            <a:r>
              <a:rPr lang="en-US" sz="2800">
                <a:solidFill>
                  <a:srgbClr val="756862"/>
                </a:solidFill>
                <a:latin typeface="Roboto Condensed Bold"/>
              </a:rPr>
              <a:t>VOICE RECOGNITION</a:t>
            </a:r>
          </a:p>
        </p:txBody>
      </p:sp>
      <p:sp>
        <p:nvSpPr>
          <p:cNvPr id="42" name="TextBox 42"/>
          <p:cNvSpPr txBox="1"/>
          <p:nvPr/>
        </p:nvSpPr>
        <p:spPr>
          <a:xfrm>
            <a:off x="13255038" y="7816776"/>
            <a:ext cx="3441874" cy="1332865"/>
          </a:xfrm>
          <a:prstGeom prst="rect">
            <a:avLst/>
          </a:prstGeom>
        </p:spPr>
        <p:txBody>
          <a:bodyPr lIns="0" tIns="0" rIns="0" bIns="0" rtlCol="0" anchor="t">
            <a:spAutoFit/>
          </a:bodyPr>
          <a:lstStyle/>
          <a:p>
            <a:pPr algn="ctr">
              <a:lnSpc>
                <a:spcPts val="2660"/>
              </a:lnSpc>
            </a:pPr>
            <a:r>
              <a:rPr lang="en-US" sz="1900">
                <a:solidFill>
                  <a:srgbClr val="000000"/>
                </a:solidFill>
                <a:latin typeface="Roboto Condensed"/>
              </a:rPr>
              <a:t>This technique uses the unique voice characteristics like pitch, speed and tone to recognize an individual.</a:t>
            </a:r>
          </a:p>
        </p:txBody>
      </p:sp>
      <p:sp>
        <p:nvSpPr>
          <p:cNvPr id="43" name="TextBox 43"/>
          <p:cNvSpPr txBox="1"/>
          <p:nvPr/>
        </p:nvSpPr>
        <p:spPr>
          <a:xfrm>
            <a:off x="13617626" y="9854847"/>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201" y="3063627"/>
            <a:ext cx="3436072" cy="3606655"/>
            <a:chOff x="0" y="0"/>
            <a:chExt cx="456866" cy="479547"/>
          </a:xfrm>
        </p:grpSpPr>
        <p:sp>
          <p:nvSpPr>
            <p:cNvPr id="3" name="Freeform 3"/>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5491376" y="3063627"/>
            <a:ext cx="3436072" cy="3606655"/>
            <a:chOff x="0" y="0"/>
            <a:chExt cx="456866" cy="479547"/>
          </a:xfrm>
        </p:grpSpPr>
        <p:sp>
          <p:nvSpPr>
            <p:cNvPr id="6" name="Freeform 6"/>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9360552" y="3063627"/>
            <a:ext cx="3436072" cy="3606655"/>
            <a:chOff x="0" y="0"/>
            <a:chExt cx="456866" cy="479547"/>
          </a:xfrm>
        </p:grpSpPr>
        <p:sp>
          <p:nvSpPr>
            <p:cNvPr id="9" name="Freeform 9"/>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13229728" y="3063627"/>
            <a:ext cx="3436072" cy="3606655"/>
            <a:chOff x="0" y="0"/>
            <a:chExt cx="456866" cy="479547"/>
          </a:xfrm>
        </p:grpSpPr>
        <p:sp>
          <p:nvSpPr>
            <p:cNvPr id="12" name="Freeform 12"/>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1901386" y="3338975"/>
            <a:ext cx="2926969" cy="3055958"/>
            <a:chOff x="0" y="0"/>
            <a:chExt cx="389175" cy="406325"/>
          </a:xfrm>
        </p:grpSpPr>
        <p:sp>
          <p:nvSpPr>
            <p:cNvPr id="15" name="Freeform 15"/>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7" name="Group 17"/>
          <p:cNvGrpSpPr/>
          <p:nvPr/>
        </p:nvGrpSpPr>
        <p:grpSpPr>
          <a:xfrm>
            <a:off x="5754139" y="3338975"/>
            <a:ext cx="2926969" cy="3055958"/>
            <a:chOff x="0" y="0"/>
            <a:chExt cx="389175" cy="406325"/>
          </a:xfrm>
        </p:grpSpPr>
        <p:sp>
          <p:nvSpPr>
            <p:cNvPr id="18" name="Freeform 18"/>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20" name="Group 20"/>
          <p:cNvGrpSpPr/>
          <p:nvPr/>
        </p:nvGrpSpPr>
        <p:grpSpPr>
          <a:xfrm>
            <a:off x="9622773" y="3338975"/>
            <a:ext cx="2926969" cy="3055958"/>
            <a:chOff x="0" y="0"/>
            <a:chExt cx="389175" cy="406325"/>
          </a:xfrm>
        </p:grpSpPr>
        <p:sp>
          <p:nvSpPr>
            <p:cNvPr id="21" name="Freeform 21"/>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23" name="Group 23"/>
          <p:cNvGrpSpPr/>
          <p:nvPr/>
        </p:nvGrpSpPr>
        <p:grpSpPr>
          <a:xfrm>
            <a:off x="13487180" y="3338975"/>
            <a:ext cx="2926969" cy="3055958"/>
            <a:chOff x="0" y="0"/>
            <a:chExt cx="389175" cy="406325"/>
          </a:xfrm>
        </p:grpSpPr>
        <p:sp>
          <p:nvSpPr>
            <p:cNvPr id="24" name="Freeform 24"/>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26" name="AutoShape 26"/>
          <p:cNvSpPr/>
          <p:nvPr/>
        </p:nvSpPr>
        <p:spPr>
          <a:xfrm>
            <a:off x="4371964" y="9660301"/>
            <a:ext cx="4611469" cy="0"/>
          </a:xfrm>
          <a:prstGeom prst="line">
            <a:avLst/>
          </a:prstGeom>
          <a:ln w="190500" cap="flat">
            <a:solidFill>
              <a:srgbClr val="FFDE59"/>
            </a:solidFill>
            <a:prstDash val="solid"/>
            <a:headEnd type="none" w="sm" len="sm"/>
            <a:tailEnd type="none" w="sm" len="sm"/>
          </a:ln>
        </p:spPr>
      </p:sp>
      <p:sp>
        <p:nvSpPr>
          <p:cNvPr id="27" name="AutoShape 27"/>
          <p:cNvSpPr/>
          <p:nvPr/>
        </p:nvSpPr>
        <p:spPr>
          <a:xfrm>
            <a:off x="8983433" y="9660301"/>
            <a:ext cx="4811406" cy="0"/>
          </a:xfrm>
          <a:prstGeom prst="line">
            <a:avLst/>
          </a:prstGeom>
          <a:ln w="190500" cap="flat">
            <a:solidFill>
              <a:srgbClr val="38B6FF"/>
            </a:solidFill>
            <a:prstDash val="solid"/>
            <a:headEnd type="none" w="sm" len="sm"/>
            <a:tailEnd type="none" w="sm" len="sm"/>
          </a:ln>
        </p:spPr>
      </p:sp>
      <p:sp>
        <p:nvSpPr>
          <p:cNvPr id="28" name="AutoShape 28"/>
          <p:cNvSpPr/>
          <p:nvPr/>
        </p:nvSpPr>
        <p:spPr>
          <a:xfrm>
            <a:off x="13794839" y="9660301"/>
            <a:ext cx="4646761" cy="0"/>
          </a:xfrm>
          <a:prstGeom prst="line">
            <a:avLst/>
          </a:prstGeom>
          <a:ln w="190500" cap="flat">
            <a:solidFill>
              <a:srgbClr val="FF5757"/>
            </a:solidFill>
            <a:prstDash val="solid"/>
            <a:headEnd type="none" w="sm" len="sm"/>
            <a:tailEnd type="none" w="sm" len="sm"/>
          </a:ln>
        </p:spPr>
      </p:sp>
      <p:pic>
        <p:nvPicPr>
          <p:cNvPr id="29" name="Picture 2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73741" y="3691508"/>
            <a:ext cx="1803185" cy="2453313"/>
          </a:xfrm>
          <a:prstGeom prst="rect">
            <a:avLst/>
          </a:prstGeom>
        </p:spPr>
      </p:pic>
      <p:pic>
        <p:nvPicPr>
          <p:cNvPr id="30" name="Picture 3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934858" y="3570257"/>
            <a:ext cx="2565531" cy="2593394"/>
          </a:xfrm>
          <a:prstGeom prst="rect">
            <a:avLst/>
          </a:prstGeom>
        </p:spPr>
      </p:pic>
      <p:pic>
        <p:nvPicPr>
          <p:cNvPr id="31" name="Picture 3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110064" y="3529592"/>
            <a:ext cx="1971773" cy="2777145"/>
          </a:xfrm>
          <a:prstGeom prst="rect">
            <a:avLst/>
          </a:prstGeom>
        </p:spPr>
      </p:pic>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305844" y="3624842"/>
            <a:ext cx="1283840" cy="2615229"/>
          </a:xfrm>
          <a:prstGeom prst="rect">
            <a:avLst/>
          </a:prstGeom>
        </p:spPr>
      </p:pic>
      <p:sp>
        <p:nvSpPr>
          <p:cNvPr id="33" name="TextBox 33"/>
          <p:cNvSpPr txBox="1"/>
          <p:nvPr/>
        </p:nvSpPr>
        <p:spPr>
          <a:xfrm>
            <a:off x="2946232" y="374290"/>
            <a:ext cx="13230585" cy="1005204"/>
          </a:xfrm>
          <a:prstGeom prst="rect">
            <a:avLst/>
          </a:prstGeom>
        </p:spPr>
        <p:txBody>
          <a:bodyPr lIns="0" tIns="0" rIns="0" bIns="0" rtlCol="0" anchor="t">
            <a:spAutoFit/>
          </a:bodyPr>
          <a:lstStyle/>
          <a:p>
            <a:pPr algn="ctr">
              <a:lnSpc>
                <a:spcPts val="8120"/>
              </a:lnSpc>
            </a:pPr>
            <a:r>
              <a:rPr lang="en-US" sz="5800">
                <a:solidFill>
                  <a:srgbClr val="756862"/>
                </a:solidFill>
                <a:latin typeface="Roboto Condensed Bold"/>
              </a:rPr>
              <a:t>BIOMETRIC AUTHENTICATION TECHNIQUES</a:t>
            </a:r>
          </a:p>
        </p:txBody>
      </p:sp>
      <p:sp>
        <p:nvSpPr>
          <p:cNvPr id="34" name="TextBox 34"/>
          <p:cNvSpPr txBox="1"/>
          <p:nvPr/>
        </p:nvSpPr>
        <p:spPr>
          <a:xfrm>
            <a:off x="1901386" y="1624025"/>
            <a:ext cx="14597191" cy="1118870"/>
          </a:xfrm>
          <a:prstGeom prst="rect">
            <a:avLst/>
          </a:prstGeom>
        </p:spPr>
        <p:txBody>
          <a:bodyPr lIns="0" tIns="0" rIns="0" bIns="0" rtlCol="0" anchor="t">
            <a:spAutoFit/>
          </a:bodyPr>
          <a:lstStyle/>
          <a:p>
            <a:pPr algn="ctr">
              <a:lnSpc>
                <a:spcPts val="4480"/>
              </a:lnSpc>
            </a:pPr>
            <a:r>
              <a:rPr lang="en-US" sz="3200">
                <a:solidFill>
                  <a:srgbClr val="30536E"/>
                </a:solidFill>
                <a:latin typeface="Roboto Condensed Bold"/>
              </a:rPr>
              <a:t>BIOMETRIC AUTHENTICATION TECHNIQUES USE UNIQUE PHYSIOLOGICAL OR BEHAVIORAL CHARACTERISTICS TO VERIFY AN INDIVIDUAL'S IDENTITY</a:t>
            </a:r>
          </a:p>
        </p:txBody>
      </p:sp>
      <p:sp>
        <p:nvSpPr>
          <p:cNvPr id="35" name="TextBox 35"/>
          <p:cNvSpPr txBox="1"/>
          <p:nvPr/>
        </p:nvSpPr>
        <p:spPr>
          <a:xfrm>
            <a:off x="1641032" y="6763946"/>
            <a:ext cx="3436072" cy="500380"/>
          </a:xfrm>
          <a:prstGeom prst="rect">
            <a:avLst/>
          </a:prstGeom>
        </p:spPr>
        <p:txBody>
          <a:bodyPr lIns="0" tIns="0" rIns="0" bIns="0" rtlCol="0" anchor="t">
            <a:spAutoFit/>
          </a:bodyPr>
          <a:lstStyle/>
          <a:p>
            <a:pPr algn="ctr">
              <a:lnSpc>
                <a:spcPts val="3920"/>
              </a:lnSpc>
            </a:pPr>
            <a:r>
              <a:rPr lang="en-US" sz="2800">
                <a:solidFill>
                  <a:srgbClr val="756862"/>
                </a:solidFill>
                <a:latin typeface="Roboto Condensed Bold"/>
              </a:rPr>
              <a:t>PALM PRINT</a:t>
            </a:r>
          </a:p>
        </p:txBody>
      </p:sp>
      <p:sp>
        <p:nvSpPr>
          <p:cNvPr id="36" name="TextBox 36"/>
          <p:cNvSpPr txBox="1"/>
          <p:nvPr/>
        </p:nvSpPr>
        <p:spPr>
          <a:xfrm>
            <a:off x="1610596" y="7915836"/>
            <a:ext cx="3441874" cy="1332865"/>
          </a:xfrm>
          <a:prstGeom prst="rect">
            <a:avLst/>
          </a:prstGeom>
        </p:spPr>
        <p:txBody>
          <a:bodyPr lIns="0" tIns="0" rIns="0" bIns="0" rtlCol="0" anchor="t">
            <a:spAutoFit/>
          </a:bodyPr>
          <a:lstStyle/>
          <a:p>
            <a:pPr algn="ctr">
              <a:lnSpc>
                <a:spcPts val="2660"/>
              </a:lnSpc>
            </a:pPr>
            <a:r>
              <a:rPr lang="en-US" sz="1900">
                <a:solidFill>
                  <a:srgbClr val="000000"/>
                </a:solidFill>
                <a:latin typeface="Roboto Condensed"/>
              </a:rPr>
              <a:t>This technique uses the distinct patterns on hands. Due to larger surface are, it provides more authentication security in theory.</a:t>
            </a:r>
          </a:p>
        </p:txBody>
      </p:sp>
      <p:sp>
        <p:nvSpPr>
          <p:cNvPr id="37" name="TextBox 37"/>
          <p:cNvSpPr txBox="1"/>
          <p:nvPr/>
        </p:nvSpPr>
        <p:spPr>
          <a:xfrm>
            <a:off x="5491376" y="6763946"/>
            <a:ext cx="3436072" cy="500380"/>
          </a:xfrm>
          <a:prstGeom prst="rect">
            <a:avLst/>
          </a:prstGeom>
        </p:spPr>
        <p:txBody>
          <a:bodyPr lIns="0" tIns="0" rIns="0" bIns="0" rtlCol="0" anchor="t">
            <a:spAutoFit/>
          </a:bodyPr>
          <a:lstStyle/>
          <a:p>
            <a:pPr algn="ctr">
              <a:lnSpc>
                <a:spcPts val="3920"/>
              </a:lnSpc>
            </a:pPr>
            <a:r>
              <a:rPr lang="en-US" sz="2800">
                <a:solidFill>
                  <a:srgbClr val="756862"/>
                </a:solidFill>
                <a:latin typeface="Roboto Condensed Bold"/>
              </a:rPr>
              <a:t>SIGNATURE</a:t>
            </a:r>
          </a:p>
        </p:txBody>
      </p:sp>
      <p:sp>
        <p:nvSpPr>
          <p:cNvPr id="38" name="TextBox 38"/>
          <p:cNvSpPr txBox="1"/>
          <p:nvPr/>
        </p:nvSpPr>
        <p:spPr>
          <a:xfrm>
            <a:off x="5494990" y="7845351"/>
            <a:ext cx="3441874" cy="1332865"/>
          </a:xfrm>
          <a:prstGeom prst="rect">
            <a:avLst/>
          </a:prstGeom>
        </p:spPr>
        <p:txBody>
          <a:bodyPr lIns="0" tIns="0" rIns="0" bIns="0" rtlCol="0" anchor="t">
            <a:spAutoFit/>
          </a:bodyPr>
          <a:lstStyle/>
          <a:p>
            <a:pPr algn="ctr">
              <a:lnSpc>
                <a:spcPts val="2660"/>
              </a:lnSpc>
            </a:pPr>
            <a:r>
              <a:rPr lang="en-US" sz="1900">
                <a:solidFill>
                  <a:srgbClr val="000000"/>
                </a:solidFill>
                <a:latin typeface="Roboto Condensed"/>
              </a:rPr>
              <a:t>This technique uses special cameras to record the digital signature and convert it to bytes for storage and checking.</a:t>
            </a:r>
          </a:p>
        </p:txBody>
      </p:sp>
      <p:sp>
        <p:nvSpPr>
          <p:cNvPr id="39" name="TextBox 39"/>
          <p:cNvSpPr txBox="1"/>
          <p:nvPr/>
        </p:nvSpPr>
        <p:spPr>
          <a:xfrm>
            <a:off x="9360552" y="6763946"/>
            <a:ext cx="3436072" cy="500380"/>
          </a:xfrm>
          <a:prstGeom prst="rect">
            <a:avLst/>
          </a:prstGeom>
        </p:spPr>
        <p:txBody>
          <a:bodyPr lIns="0" tIns="0" rIns="0" bIns="0" rtlCol="0" anchor="t">
            <a:spAutoFit/>
          </a:bodyPr>
          <a:lstStyle/>
          <a:p>
            <a:pPr algn="ctr">
              <a:lnSpc>
                <a:spcPts val="3920"/>
              </a:lnSpc>
            </a:pPr>
            <a:r>
              <a:rPr lang="en-US" sz="2800">
                <a:solidFill>
                  <a:srgbClr val="756862"/>
                </a:solidFill>
                <a:latin typeface="Roboto Condensed Bold"/>
              </a:rPr>
              <a:t>DNA</a:t>
            </a:r>
          </a:p>
        </p:txBody>
      </p:sp>
      <p:sp>
        <p:nvSpPr>
          <p:cNvPr id="40" name="TextBox 40"/>
          <p:cNvSpPr txBox="1"/>
          <p:nvPr/>
        </p:nvSpPr>
        <p:spPr>
          <a:xfrm>
            <a:off x="9375014" y="7868211"/>
            <a:ext cx="3441874" cy="999490"/>
          </a:xfrm>
          <a:prstGeom prst="rect">
            <a:avLst/>
          </a:prstGeom>
        </p:spPr>
        <p:txBody>
          <a:bodyPr lIns="0" tIns="0" rIns="0" bIns="0" rtlCol="0" anchor="t">
            <a:spAutoFit/>
          </a:bodyPr>
          <a:lstStyle/>
          <a:p>
            <a:pPr algn="ctr">
              <a:lnSpc>
                <a:spcPts val="2660"/>
              </a:lnSpc>
            </a:pPr>
            <a:r>
              <a:rPr lang="en-US" sz="1900">
                <a:solidFill>
                  <a:srgbClr val="000000"/>
                </a:solidFill>
                <a:latin typeface="Roboto Condensed"/>
              </a:rPr>
              <a:t>This technique uses the uniqueness of DNA structure of cells to find unique ID's of everyone.</a:t>
            </a:r>
          </a:p>
        </p:txBody>
      </p:sp>
      <p:sp>
        <p:nvSpPr>
          <p:cNvPr id="41" name="TextBox 41"/>
          <p:cNvSpPr txBox="1"/>
          <p:nvPr/>
        </p:nvSpPr>
        <p:spPr>
          <a:xfrm>
            <a:off x="13229728" y="6763946"/>
            <a:ext cx="3436072" cy="500380"/>
          </a:xfrm>
          <a:prstGeom prst="rect">
            <a:avLst/>
          </a:prstGeom>
        </p:spPr>
        <p:txBody>
          <a:bodyPr lIns="0" tIns="0" rIns="0" bIns="0" rtlCol="0" anchor="t">
            <a:spAutoFit/>
          </a:bodyPr>
          <a:lstStyle/>
          <a:p>
            <a:pPr algn="ctr">
              <a:lnSpc>
                <a:spcPts val="3920"/>
              </a:lnSpc>
            </a:pPr>
            <a:r>
              <a:rPr lang="en-US" sz="2800">
                <a:solidFill>
                  <a:srgbClr val="756862"/>
                </a:solidFill>
                <a:latin typeface="Roboto Condensed Bold"/>
              </a:rPr>
              <a:t>GAIT</a:t>
            </a:r>
          </a:p>
        </p:txBody>
      </p:sp>
      <p:sp>
        <p:nvSpPr>
          <p:cNvPr id="42" name="TextBox 42"/>
          <p:cNvSpPr txBox="1"/>
          <p:nvPr/>
        </p:nvSpPr>
        <p:spPr>
          <a:xfrm>
            <a:off x="13255038" y="7816776"/>
            <a:ext cx="3441874" cy="1332865"/>
          </a:xfrm>
          <a:prstGeom prst="rect">
            <a:avLst/>
          </a:prstGeom>
        </p:spPr>
        <p:txBody>
          <a:bodyPr lIns="0" tIns="0" rIns="0" bIns="0" rtlCol="0" anchor="t">
            <a:spAutoFit/>
          </a:bodyPr>
          <a:lstStyle/>
          <a:p>
            <a:pPr algn="ctr">
              <a:lnSpc>
                <a:spcPts val="2660"/>
              </a:lnSpc>
            </a:pPr>
            <a:r>
              <a:rPr lang="en-US" sz="1900">
                <a:solidFill>
                  <a:srgbClr val="000000"/>
                </a:solidFill>
                <a:latin typeface="Roboto Condensed"/>
              </a:rPr>
              <a:t>This technique uses the unique gait or manner of walking of an individual. It looks for contours for identification.</a:t>
            </a:r>
          </a:p>
        </p:txBody>
      </p:sp>
      <p:sp>
        <p:nvSpPr>
          <p:cNvPr id="43" name="TextBox 43"/>
          <p:cNvSpPr txBox="1"/>
          <p:nvPr/>
        </p:nvSpPr>
        <p:spPr>
          <a:xfrm>
            <a:off x="13617626" y="9854847"/>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1964" y="9660301"/>
            <a:ext cx="4611469" cy="0"/>
          </a:xfrm>
          <a:prstGeom prst="line">
            <a:avLst/>
          </a:prstGeom>
          <a:ln w="190500" cap="flat">
            <a:solidFill>
              <a:srgbClr val="FFDE59"/>
            </a:solidFill>
            <a:prstDash val="solid"/>
            <a:headEnd type="none" w="sm" len="sm"/>
            <a:tailEnd type="none" w="sm" len="sm"/>
          </a:ln>
        </p:spPr>
      </p:sp>
      <p:sp>
        <p:nvSpPr>
          <p:cNvPr id="3" name="AutoShape 3"/>
          <p:cNvSpPr/>
          <p:nvPr/>
        </p:nvSpPr>
        <p:spPr>
          <a:xfrm>
            <a:off x="8983433" y="9660301"/>
            <a:ext cx="4811406" cy="0"/>
          </a:xfrm>
          <a:prstGeom prst="line">
            <a:avLst/>
          </a:prstGeom>
          <a:ln w="190500" cap="flat">
            <a:solidFill>
              <a:srgbClr val="38B6FF"/>
            </a:solidFill>
            <a:prstDash val="solid"/>
            <a:headEnd type="none" w="sm" len="sm"/>
            <a:tailEnd type="none" w="sm" len="sm"/>
          </a:ln>
        </p:spPr>
      </p:sp>
      <p:sp>
        <p:nvSpPr>
          <p:cNvPr id="4" name="AutoShape 4"/>
          <p:cNvSpPr/>
          <p:nvPr/>
        </p:nvSpPr>
        <p:spPr>
          <a:xfrm>
            <a:off x="13794839" y="9660301"/>
            <a:ext cx="4646761" cy="0"/>
          </a:xfrm>
          <a:prstGeom prst="line">
            <a:avLst/>
          </a:prstGeom>
          <a:ln w="190500" cap="flat">
            <a:solidFill>
              <a:srgbClr val="FF5757"/>
            </a:solidFill>
            <a:prstDash val="solid"/>
            <a:headEnd type="none" w="sm" len="sm"/>
            <a:tailEnd type="none" w="sm" len="sm"/>
          </a:ln>
        </p:spPr>
      </p:sp>
      <p:sp>
        <p:nvSpPr>
          <p:cNvPr id="5" name="TextBox 5"/>
          <p:cNvSpPr txBox="1"/>
          <p:nvPr/>
        </p:nvSpPr>
        <p:spPr>
          <a:xfrm>
            <a:off x="1028700" y="2380316"/>
            <a:ext cx="8834439" cy="6996431"/>
          </a:xfrm>
          <a:prstGeom prst="rect">
            <a:avLst/>
          </a:prstGeom>
        </p:spPr>
        <p:txBody>
          <a:bodyPr lIns="0" tIns="0" rIns="0" bIns="0" rtlCol="0" anchor="t">
            <a:spAutoFit/>
          </a:bodyPr>
          <a:lstStyle/>
          <a:p>
            <a:pPr>
              <a:lnSpc>
                <a:spcPts val="4639"/>
              </a:lnSpc>
            </a:pPr>
            <a:r>
              <a:rPr lang="en-US" sz="2899">
                <a:solidFill>
                  <a:srgbClr val="000000"/>
                </a:solidFill>
                <a:latin typeface="Arial"/>
              </a:rPr>
              <a:t>Multimodal biometrics as the name suggests, is related to combining of multiple biometric techniques.</a:t>
            </a:r>
          </a:p>
          <a:p>
            <a:pPr>
              <a:lnSpc>
                <a:spcPts val="4639"/>
              </a:lnSpc>
            </a:pPr>
            <a:endParaRPr lang="en-US" sz="2899">
              <a:solidFill>
                <a:srgbClr val="000000"/>
              </a:solidFill>
              <a:latin typeface="Arial"/>
            </a:endParaRPr>
          </a:p>
          <a:p>
            <a:pPr>
              <a:lnSpc>
                <a:spcPts val="4639"/>
              </a:lnSpc>
            </a:pPr>
            <a:endParaRPr lang="en-US" sz="2899">
              <a:solidFill>
                <a:srgbClr val="000000"/>
              </a:solidFill>
              <a:latin typeface="Arial"/>
            </a:endParaRPr>
          </a:p>
          <a:p>
            <a:pPr>
              <a:lnSpc>
                <a:spcPts val="4639"/>
              </a:lnSpc>
            </a:pPr>
            <a:endParaRPr lang="en-US" sz="2899">
              <a:solidFill>
                <a:srgbClr val="000000"/>
              </a:solidFill>
              <a:latin typeface="Arial"/>
            </a:endParaRPr>
          </a:p>
          <a:p>
            <a:pPr>
              <a:lnSpc>
                <a:spcPts val="4639"/>
              </a:lnSpc>
            </a:pPr>
            <a:endParaRPr lang="en-US" sz="2899">
              <a:solidFill>
                <a:srgbClr val="000000"/>
              </a:solidFill>
              <a:latin typeface="Arial"/>
            </a:endParaRPr>
          </a:p>
          <a:p>
            <a:pPr>
              <a:lnSpc>
                <a:spcPts val="4639"/>
              </a:lnSpc>
            </a:pPr>
            <a:r>
              <a:rPr lang="en-US" sz="2899">
                <a:solidFill>
                  <a:srgbClr val="000000"/>
                </a:solidFill>
                <a:latin typeface="Arial"/>
              </a:rPr>
              <a:t>Each one of the aforementioned techniques are strong in their own way but with some limitations. Due to this fact, we can combine them together and increase the </a:t>
            </a:r>
            <a:r>
              <a:rPr lang="en-US" sz="2899">
                <a:solidFill>
                  <a:srgbClr val="000000"/>
                </a:solidFill>
                <a:latin typeface="Arial Bold"/>
              </a:rPr>
              <a:t>overall security</a:t>
            </a:r>
            <a:r>
              <a:rPr lang="en-US" sz="2899">
                <a:solidFill>
                  <a:srgbClr val="000000"/>
                </a:solidFill>
                <a:latin typeface="Arial"/>
              </a:rPr>
              <a:t> of the system thereby preserving privacy. </a:t>
            </a:r>
          </a:p>
          <a:p>
            <a:pPr>
              <a:lnSpc>
                <a:spcPts val="4639"/>
              </a:lnSpc>
            </a:pPr>
            <a:endParaRPr lang="en-US" sz="2899">
              <a:solidFill>
                <a:srgbClr val="000000"/>
              </a:solidFill>
              <a:latin typeface="Arial"/>
            </a:endParaRPr>
          </a:p>
        </p:txBody>
      </p:sp>
      <p:sp>
        <p:nvSpPr>
          <p:cNvPr id="6" name="TextBox 6"/>
          <p:cNvSpPr txBox="1"/>
          <p:nvPr/>
        </p:nvSpPr>
        <p:spPr>
          <a:xfrm>
            <a:off x="13617626" y="9854847"/>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sp>
        <p:nvSpPr>
          <p:cNvPr id="7" name="TextBox 7"/>
          <p:cNvSpPr txBox="1"/>
          <p:nvPr/>
        </p:nvSpPr>
        <p:spPr>
          <a:xfrm>
            <a:off x="-336668" y="885825"/>
            <a:ext cx="10884856" cy="2247563"/>
          </a:xfrm>
          <a:prstGeom prst="rect">
            <a:avLst/>
          </a:prstGeom>
        </p:spPr>
        <p:txBody>
          <a:bodyPr lIns="0" tIns="0" rIns="0" bIns="0" rtlCol="0" anchor="t">
            <a:spAutoFit/>
          </a:bodyPr>
          <a:lstStyle/>
          <a:p>
            <a:pPr algn="ctr">
              <a:lnSpc>
                <a:spcPts val="10133"/>
              </a:lnSpc>
            </a:pPr>
            <a:r>
              <a:rPr lang="en-US" sz="7238">
                <a:solidFill>
                  <a:srgbClr val="756862"/>
                </a:solidFill>
                <a:latin typeface="Roboto Condensed Bold"/>
              </a:rPr>
              <a:t>Multimodal biometrics</a:t>
            </a:r>
          </a:p>
          <a:p>
            <a:pPr algn="ctr">
              <a:lnSpc>
                <a:spcPts val="7753"/>
              </a:lnSpc>
              <a:spcBef>
                <a:spcPct val="0"/>
              </a:spcBef>
            </a:pPr>
            <a:endParaRPr lang="en-US" sz="7238">
              <a:solidFill>
                <a:srgbClr val="756862"/>
              </a:solidFill>
              <a:latin typeface="Roboto Condensed Bold"/>
            </a:endParaRPr>
          </a:p>
        </p:txBody>
      </p:sp>
      <p:pic>
        <p:nvPicPr>
          <p:cNvPr id="8" name="Picture 8"/>
          <p:cNvPicPr>
            <a:picLocks noChangeAspect="1"/>
          </p:cNvPicPr>
          <p:nvPr/>
        </p:nvPicPr>
        <p:blipFill>
          <a:blip r:embed="rId2"/>
          <a:srcRect/>
          <a:stretch>
            <a:fillRect/>
          </a:stretch>
        </p:blipFill>
        <p:spPr>
          <a:xfrm>
            <a:off x="10846623" y="2247900"/>
            <a:ext cx="6446014" cy="6725584"/>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08828" y="3980925"/>
            <a:ext cx="1474183" cy="18017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1964" y="9660301"/>
            <a:ext cx="4611469" cy="0"/>
          </a:xfrm>
          <a:prstGeom prst="line">
            <a:avLst/>
          </a:prstGeom>
          <a:ln w="190500" cap="flat">
            <a:solidFill>
              <a:srgbClr val="FFDE59"/>
            </a:solidFill>
            <a:prstDash val="solid"/>
            <a:headEnd type="none" w="sm" len="sm"/>
            <a:tailEnd type="none" w="sm" len="sm"/>
          </a:ln>
        </p:spPr>
      </p:sp>
      <p:sp>
        <p:nvSpPr>
          <p:cNvPr id="3" name="AutoShape 3"/>
          <p:cNvSpPr/>
          <p:nvPr/>
        </p:nvSpPr>
        <p:spPr>
          <a:xfrm>
            <a:off x="8983433" y="9660301"/>
            <a:ext cx="4811406" cy="0"/>
          </a:xfrm>
          <a:prstGeom prst="line">
            <a:avLst/>
          </a:prstGeom>
          <a:ln w="190500" cap="flat">
            <a:solidFill>
              <a:srgbClr val="38B6FF"/>
            </a:solidFill>
            <a:prstDash val="solid"/>
            <a:headEnd type="none" w="sm" len="sm"/>
            <a:tailEnd type="none" w="sm" len="sm"/>
          </a:ln>
        </p:spPr>
      </p:sp>
      <p:sp>
        <p:nvSpPr>
          <p:cNvPr id="4" name="AutoShape 4"/>
          <p:cNvSpPr/>
          <p:nvPr/>
        </p:nvSpPr>
        <p:spPr>
          <a:xfrm>
            <a:off x="13794839" y="9660301"/>
            <a:ext cx="4646761" cy="0"/>
          </a:xfrm>
          <a:prstGeom prst="line">
            <a:avLst/>
          </a:prstGeom>
          <a:ln w="190500" cap="flat">
            <a:solidFill>
              <a:srgbClr val="FF5757"/>
            </a:solidFill>
            <a:prstDash val="solid"/>
            <a:headEnd type="none" w="sm" len="sm"/>
            <a:tailEnd type="none" w="sm" len="sm"/>
          </a:ln>
        </p:spPr>
      </p:sp>
      <p:sp>
        <p:nvSpPr>
          <p:cNvPr id="5" name="TextBox 5"/>
          <p:cNvSpPr txBox="1"/>
          <p:nvPr/>
        </p:nvSpPr>
        <p:spPr>
          <a:xfrm>
            <a:off x="6230160" y="458819"/>
            <a:ext cx="5506545" cy="1236345"/>
          </a:xfrm>
          <a:prstGeom prst="rect">
            <a:avLst/>
          </a:prstGeom>
        </p:spPr>
        <p:txBody>
          <a:bodyPr lIns="0" tIns="0" rIns="0" bIns="0" rtlCol="0" anchor="t">
            <a:spAutoFit/>
          </a:bodyPr>
          <a:lstStyle/>
          <a:p>
            <a:pPr>
              <a:lnSpc>
                <a:spcPts val="10080"/>
              </a:lnSpc>
            </a:pPr>
            <a:r>
              <a:rPr lang="en-US" sz="7200">
                <a:solidFill>
                  <a:srgbClr val="756862"/>
                </a:solidFill>
                <a:latin typeface="Roboto Condensed Bold"/>
              </a:rPr>
              <a:t>CHALLENGES</a:t>
            </a:r>
          </a:p>
        </p:txBody>
      </p:sp>
      <p:sp>
        <p:nvSpPr>
          <p:cNvPr id="6" name="TextBox 6"/>
          <p:cNvSpPr txBox="1"/>
          <p:nvPr/>
        </p:nvSpPr>
        <p:spPr>
          <a:xfrm>
            <a:off x="13617626" y="9854847"/>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sp>
        <p:nvSpPr>
          <p:cNvPr id="7" name="TextBox 7"/>
          <p:cNvSpPr txBox="1"/>
          <p:nvPr/>
        </p:nvSpPr>
        <p:spPr>
          <a:xfrm>
            <a:off x="652038" y="3561504"/>
            <a:ext cx="8331395" cy="5545318"/>
          </a:xfrm>
          <a:prstGeom prst="rect">
            <a:avLst/>
          </a:prstGeom>
        </p:spPr>
        <p:txBody>
          <a:bodyPr lIns="0" tIns="0" rIns="0" bIns="0" rtlCol="0" anchor="t">
            <a:spAutoFit/>
          </a:bodyPr>
          <a:lstStyle/>
          <a:p>
            <a:pPr>
              <a:lnSpc>
                <a:spcPts val="5725"/>
              </a:lnSpc>
            </a:pPr>
            <a:r>
              <a:rPr lang="en-US" sz="3578">
                <a:solidFill>
                  <a:srgbClr val="000000"/>
                </a:solidFill>
                <a:latin typeface="Roboto Condensed Bold"/>
              </a:rPr>
              <a:t>Privacy</a:t>
            </a:r>
          </a:p>
          <a:p>
            <a:pPr marL="588699" lvl="1" indent="-294350">
              <a:lnSpc>
                <a:spcPts val="4362"/>
              </a:lnSpc>
              <a:buFont typeface="Arial"/>
              <a:buChar char="•"/>
            </a:pPr>
            <a:r>
              <a:rPr lang="en-US" sz="2726">
                <a:solidFill>
                  <a:srgbClr val="000000"/>
                </a:solidFill>
                <a:latin typeface="Roboto Condensed"/>
              </a:rPr>
              <a:t>Privacy is one of the major concern when it comes to biometrics where people might not provide </a:t>
            </a:r>
            <a:r>
              <a:rPr lang="en-US" sz="2726">
                <a:solidFill>
                  <a:srgbClr val="000000"/>
                </a:solidFill>
                <a:latin typeface="Roboto Condensed Bold"/>
              </a:rPr>
              <a:t>consent</a:t>
            </a:r>
            <a:r>
              <a:rPr lang="en-US" sz="2726">
                <a:solidFill>
                  <a:srgbClr val="000000"/>
                </a:solidFill>
                <a:latin typeface="Roboto Condensed"/>
              </a:rPr>
              <a:t> to use any body feature. </a:t>
            </a:r>
          </a:p>
          <a:p>
            <a:pPr marL="588699" lvl="1" indent="-294350">
              <a:lnSpc>
                <a:spcPts val="4362"/>
              </a:lnSpc>
              <a:buFont typeface="Arial"/>
              <a:buChar char="•"/>
            </a:pPr>
            <a:r>
              <a:rPr lang="en-US" sz="2726">
                <a:solidFill>
                  <a:srgbClr val="000000"/>
                </a:solidFill>
                <a:latin typeface="Roboto Condensed"/>
              </a:rPr>
              <a:t>A covert or passive demand can be easily turned down by the audience leading to a bad market and can highly turn down the uses of biometrics. Moreover, biometrics are </a:t>
            </a:r>
            <a:r>
              <a:rPr lang="en-US" sz="2726">
                <a:solidFill>
                  <a:srgbClr val="000000"/>
                </a:solidFill>
                <a:latin typeface="Roboto Condensed Bold"/>
              </a:rPr>
              <a:t>sensitive</a:t>
            </a:r>
            <a:r>
              <a:rPr lang="en-US" sz="2726">
                <a:solidFill>
                  <a:srgbClr val="000000"/>
                </a:solidFill>
                <a:latin typeface="Roboto Condensed"/>
              </a:rPr>
              <a:t> personal data of individuals </a:t>
            </a:r>
          </a:p>
          <a:p>
            <a:pPr>
              <a:lnSpc>
                <a:spcPts val="3340"/>
              </a:lnSpc>
            </a:pPr>
            <a:endParaRPr lang="en-US" sz="2726">
              <a:solidFill>
                <a:srgbClr val="000000"/>
              </a:solidFill>
              <a:latin typeface="Roboto Condensed"/>
            </a:endParaRPr>
          </a:p>
          <a:p>
            <a:pPr>
              <a:lnSpc>
                <a:spcPts val="4362"/>
              </a:lnSpc>
            </a:pPr>
            <a:endParaRPr lang="en-US" sz="2726">
              <a:solidFill>
                <a:srgbClr val="000000"/>
              </a:solidFill>
              <a:latin typeface="Roboto Condensed"/>
            </a:endParaRPr>
          </a:p>
        </p:txBody>
      </p:sp>
      <p:sp>
        <p:nvSpPr>
          <p:cNvPr id="8" name="TextBox 8"/>
          <p:cNvSpPr txBox="1"/>
          <p:nvPr/>
        </p:nvSpPr>
        <p:spPr>
          <a:xfrm>
            <a:off x="9706120" y="3571029"/>
            <a:ext cx="7823013" cy="6834615"/>
          </a:xfrm>
          <a:prstGeom prst="rect">
            <a:avLst/>
          </a:prstGeom>
        </p:spPr>
        <p:txBody>
          <a:bodyPr lIns="0" tIns="0" rIns="0" bIns="0" rtlCol="0" anchor="t">
            <a:spAutoFit/>
          </a:bodyPr>
          <a:lstStyle/>
          <a:p>
            <a:pPr>
              <a:lnSpc>
                <a:spcPts val="5376"/>
              </a:lnSpc>
            </a:pPr>
            <a:r>
              <a:rPr lang="en-US" sz="3360">
                <a:solidFill>
                  <a:srgbClr val="000000"/>
                </a:solidFill>
                <a:latin typeface="Roboto Condensed Bold"/>
              </a:rPr>
              <a:t>Template protection</a:t>
            </a:r>
          </a:p>
          <a:p>
            <a:pPr>
              <a:lnSpc>
                <a:spcPts val="960"/>
              </a:lnSpc>
            </a:pPr>
            <a:endParaRPr lang="en-US" sz="3360">
              <a:solidFill>
                <a:srgbClr val="000000"/>
              </a:solidFill>
              <a:latin typeface="Roboto Condensed Bold"/>
            </a:endParaRPr>
          </a:p>
          <a:p>
            <a:pPr marL="552776" lvl="1" indent="-276388">
              <a:lnSpc>
                <a:spcPts val="4096"/>
              </a:lnSpc>
              <a:buFont typeface="Arial"/>
              <a:buChar char="•"/>
            </a:pPr>
            <a:r>
              <a:rPr lang="en-US" sz="2560">
                <a:solidFill>
                  <a:srgbClr val="000000"/>
                </a:solidFill>
                <a:latin typeface="Roboto Condensed"/>
              </a:rPr>
              <a:t>The BAS system must be secure to prevent any privilege escalation and unauthorized access of sensitive data from the system. Most existing privacy preserving biometric systems have focus on storing the biometric data in a modified version and keeping the original data safe.</a:t>
            </a:r>
          </a:p>
          <a:p>
            <a:pPr marL="552776" lvl="1" indent="-276388">
              <a:lnSpc>
                <a:spcPts val="4096"/>
              </a:lnSpc>
              <a:buFont typeface="Arial"/>
              <a:buChar char="•"/>
            </a:pPr>
            <a:r>
              <a:rPr lang="en-US" sz="2560">
                <a:solidFill>
                  <a:srgbClr val="000000"/>
                </a:solidFill>
                <a:latin typeface="Roboto Condensed"/>
              </a:rPr>
              <a:t>One solution to solve the above mentioned problem is to follow protection schemes like </a:t>
            </a:r>
            <a:r>
              <a:rPr lang="en-US" sz="2560">
                <a:solidFill>
                  <a:srgbClr val="000000"/>
                </a:solidFill>
                <a:latin typeface="Roboto Condensed Bold"/>
              </a:rPr>
              <a:t>cancellable</a:t>
            </a:r>
            <a:r>
              <a:rPr lang="en-US" sz="2560">
                <a:solidFill>
                  <a:srgbClr val="000000"/>
                </a:solidFill>
                <a:latin typeface="Roboto Condensed"/>
              </a:rPr>
              <a:t> and bio </a:t>
            </a:r>
            <a:r>
              <a:rPr lang="en-US" sz="2560">
                <a:solidFill>
                  <a:srgbClr val="000000"/>
                </a:solidFill>
                <a:latin typeface="Roboto Condensed Bold"/>
              </a:rPr>
              <a:t>hashing</a:t>
            </a:r>
            <a:r>
              <a:rPr lang="en-US" sz="2560">
                <a:solidFill>
                  <a:srgbClr val="000000"/>
                </a:solidFill>
                <a:latin typeface="Roboto Condensed"/>
              </a:rPr>
              <a:t>.</a:t>
            </a:r>
          </a:p>
          <a:p>
            <a:pPr>
              <a:lnSpc>
                <a:spcPts val="4096"/>
              </a:lnSpc>
            </a:pPr>
            <a:endParaRPr lang="en-US" sz="2560">
              <a:solidFill>
                <a:srgbClr val="000000"/>
              </a:solidFill>
              <a:latin typeface="Roboto Condensed"/>
            </a:endParaRPr>
          </a:p>
          <a:p>
            <a:pPr>
              <a:lnSpc>
                <a:spcPts val="3136"/>
              </a:lnSpc>
            </a:pPr>
            <a:endParaRPr lang="en-US" sz="2560">
              <a:solidFill>
                <a:srgbClr val="000000"/>
              </a:solidFill>
              <a:latin typeface="Roboto Condensed"/>
            </a:endParaRPr>
          </a:p>
          <a:p>
            <a:pPr>
              <a:lnSpc>
                <a:spcPts val="4096"/>
              </a:lnSpc>
            </a:pPr>
            <a:endParaRPr lang="en-US" sz="2560">
              <a:solidFill>
                <a:srgbClr val="000000"/>
              </a:solidFill>
              <a:latin typeface="Roboto Condensed"/>
            </a:endParaRPr>
          </a:p>
        </p:txBody>
      </p:sp>
      <p:sp>
        <p:nvSpPr>
          <p:cNvPr id="9" name="TextBox 9"/>
          <p:cNvSpPr txBox="1"/>
          <p:nvPr/>
        </p:nvSpPr>
        <p:spPr>
          <a:xfrm>
            <a:off x="652038" y="2080684"/>
            <a:ext cx="16877095" cy="535403"/>
          </a:xfrm>
          <a:prstGeom prst="rect">
            <a:avLst/>
          </a:prstGeom>
        </p:spPr>
        <p:txBody>
          <a:bodyPr wrap="square" lIns="0" tIns="0" rIns="0" bIns="0" rtlCol="0" anchor="t">
            <a:spAutoFit/>
          </a:bodyPr>
          <a:lstStyle/>
          <a:p>
            <a:pPr>
              <a:lnSpc>
                <a:spcPts val="4479"/>
              </a:lnSpc>
              <a:spcBef>
                <a:spcPct val="0"/>
              </a:spcBef>
            </a:pPr>
            <a:r>
              <a:rPr lang="en-US" sz="3199" dirty="0">
                <a:solidFill>
                  <a:srgbClr val="000000"/>
                </a:solidFill>
                <a:latin typeface="Roboto Condensed Bold"/>
              </a:rPr>
              <a:t>There are several challenges associated with biometric authentication that need to be addressed: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1964" y="9660301"/>
            <a:ext cx="4611469" cy="0"/>
          </a:xfrm>
          <a:prstGeom prst="line">
            <a:avLst/>
          </a:prstGeom>
          <a:ln w="190500" cap="flat">
            <a:solidFill>
              <a:srgbClr val="FFDE59"/>
            </a:solidFill>
            <a:prstDash val="solid"/>
            <a:headEnd type="none" w="sm" len="sm"/>
            <a:tailEnd type="none" w="sm" len="sm"/>
          </a:ln>
        </p:spPr>
      </p:sp>
      <p:sp>
        <p:nvSpPr>
          <p:cNvPr id="3" name="AutoShape 3"/>
          <p:cNvSpPr/>
          <p:nvPr/>
        </p:nvSpPr>
        <p:spPr>
          <a:xfrm>
            <a:off x="8983433" y="9660301"/>
            <a:ext cx="4811406" cy="0"/>
          </a:xfrm>
          <a:prstGeom prst="line">
            <a:avLst/>
          </a:prstGeom>
          <a:ln w="190500" cap="flat">
            <a:solidFill>
              <a:srgbClr val="38B6FF"/>
            </a:solidFill>
            <a:prstDash val="solid"/>
            <a:headEnd type="none" w="sm" len="sm"/>
            <a:tailEnd type="none" w="sm" len="sm"/>
          </a:ln>
        </p:spPr>
      </p:sp>
      <p:sp>
        <p:nvSpPr>
          <p:cNvPr id="4" name="AutoShape 4"/>
          <p:cNvSpPr/>
          <p:nvPr/>
        </p:nvSpPr>
        <p:spPr>
          <a:xfrm>
            <a:off x="13794839" y="9660301"/>
            <a:ext cx="4646761" cy="0"/>
          </a:xfrm>
          <a:prstGeom prst="line">
            <a:avLst/>
          </a:prstGeom>
          <a:ln w="190500" cap="flat">
            <a:solidFill>
              <a:srgbClr val="FF5757"/>
            </a:solidFill>
            <a:prstDash val="solid"/>
            <a:headEnd type="none" w="sm" len="sm"/>
            <a:tailEnd type="none" w="sm" len="sm"/>
          </a:ln>
        </p:spPr>
      </p:sp>
      <p:sp>
        <p:nvSpPr>
          <p:cNvPr id="5" name="TextBox 5"/>
          <p:cNvSpPr txBox="1"/>
          <p:nvPr/>
        </p:nvSpPr>
        <p:spPr>
          <a:xfrm>
            <a:off x="603484" y="1878834"/>
            <a:ext cx="9616604" cy="7490127"/>
          </a:xfrm>
          <a:prstGeom prst="rect">
            <a:avLst/>
          </a:prstGeom>
        </p:spPr>
        <p:txBody>
          <a:bodyPr lIns="0" tIns="0" rIns="0" bIns="0" rtlCol="0" anchor="t">
            <a:spAutoFit/>
          </a:bodyPr>
          <a:lstStyle/>
          <a:p>
            <a:pPr marL="567345" lvl="1" indent="-283673">
              <a:lnSpc>
                <a:spcPts val="4204"/>
              </a:lnSpc>
              <a:buFont typeface="Arial"/>
              <a:buChar char="•"/>
            </a:pPr>
            <a:r>
              <a:rPr lang="en-US" sz="2627" dirty="0">
                <a:solidFill>
                  <a:srgbClr val="000000"/>
                </a:solidFill>
                <a:latin typeface="Roboto Condensed"/>
              </a:rPr>
              <a:t>Biometric authentication systems need to be more accurate in identifying individuals. Moreover, in image processing biometrics, we need to be make sure that the captured images are clear and in optimum resolutions </a:t>
            </a:r>
          </a:p>
          <a:p>
            <a:pPr>
              <a:lnSpc>
                <a:spcPts val="4204"/>
              </a:lnSpc>
            </a:pPr>
            <a:endParaRPr lang="en-US" sz="2627" dirty="0">
              <a:solidFill>
                <a:srgbClr val="000000"/>
              </a:solidFill>
              <a:latin typeface="Roboto Condensed"/>
            </a:endParaRPr>
          </a:p>
          <a:p>
            <a:pPr marL="567345" lvl="1" indent="-283673">
              <a:lnSpc>
                <a:spcPts val="4204"/>
              </a:lnSpc>
              <a:buFont typeface="Arial"/>
              <a:buChar char="•"/>
            </a:pPr>
            <a:r>
              <a:rPr lang="en-US" sz="2627" dirty="0">
                <a:solidFill>
                  <a:srgbClr val="000000"/>
                </a:solidFill>
                <a:latin typeface="Roboto Condensed"/>
              </a:rPr>
              <a:t>An analysis by a defense evangelist at </a:t>
            </a:r>
            <a:r>
              <a:rPr lang="en-US" sz="2627" dirty="0">
                <a:solidFill>
                  <a:srgbClr val="000000"/>
                </a:solidFill>
                <a:latin typeface="Roboto Condensed Bold"/>
              </a:rPr>
              <a:t>KnowBe4</a:t>
            </a:r>
            <a:r>
              <a:rPr lang="en-US" sz="2627" dirty="0">
                <a:solidFill>
                  <a:srgbClr val="000000"/>
                </a:solidFill>
                <a:latin typeface="Roboto Condensed"/>
              </a:rPr>
              <a:t> stats that according to </a:t>
            </a:r>
            <a:r>
              <a:rPr lang="en-US" sz="2627" b="1" dirty="0">
                <a:solidFill>
                  <a:srgbClr val="000000"/>
                </a:solidFill>
                <a:latin typeface="Roboto Condensed"/>
              </a:rPr>
              <a:t>NIST evaluation ratings</a:t>
            </a:r>
            <a:r>
              <a:rPr lang="en-US" sz="2627" dirty="0">
                <a:solidFill>
                  <a:srgbClr val="000000"/>
                </a:solidFill>
                <a:latin typeface="Roboto Condensed"/>
              </a:rPr>
              <a:t>, it is aimed to have as less as 1 error per 100,000 tests which is an accuracy goal of 1:1000000.</a:t>
            </a:r>
          </a:p>
          <a:p>
            <a:pPr>
              <a:lnSpc>
                <a:spcPts val="4204"/>
              </a:lnSpc>
            </a:pPr>
            <a:endParaRPr lang="en-US" sz="2627" dirty="0">
              <a:solidFill>
                <a:srgbClr val="000000"/>
              </a:solidFill>
              <a:latin typeface="Roboto Condensed"/>
            </a:endParaRPr>
          </a:p>
          <a:p>
            <a:pPr marL="567345" lvl="1" indent="-283673">
              <a:lnSpc>
                <a:spcPts val="4204"/>
              </a:lnSpc>
              <a:buFont typeface="Arial"/>
              <a:buChar char="•"/>
            </a:pPr>
            <a:r>
              <a:rPr lang="en-US" sz="2627" dirty="0">
                <a:solidFill>
                  <a:srgbClr val="000000"/>
                </a:solidFill>
                <a:latin typeface="Roboto Condensed"/>
              </a:rPr>
              <a:t>The best results till now have an error of </a:t>
            </a:r>
            <a:r>
              <a:rPr lang="en-US" sz="2627" b="1" dirty="0">
                <a:solidFill>
                  <a:srgbClr val="000000"/>
                </a:solidFill>
                <a:latin typeface="Roboto Condensed"/>
              </a:rPr>
              <a:t>1.9 %</a:t>
            </a:r>
            <a:r>
              <a:rPr lang="en-US" sz="2627" dirty="0">
                <a:solidFill>
                  <a:srgbClr val="000000"/>
                </a:solidFill>
                <a:latin typeface="Roboto Condensed"/>
              </a:rPr>
              <a:t> which is nearly 2 mistakes for every 100 tests [25]. Another key factor is </a:t>
            </a:r>
            <a:r>
              <a:rPr lang="en-US" sz="2627" b="1" dirty="0">
                <a:solidFill>
                  <a:srgbClr val="000000"/>
                </a:solidFill>
                <a:latin typeface="Roboto Condensed"/>
              </a:rPr>
              <a:t>theoretical accuracy vs real world accuracy</a:t>
            </a:r>
            <a:r>
              <a:rPr lang="en-US" sz="2627" dirty="0">
                <a:solidFill>
                  <a:srgbClr val="000000"/>
                </a:solidFill>
                <a:latin typeface="Roboto Condensed"/>
              </a:rPr>
              <a:t>. Theoretically, facial recognition is much more discerning because it can consider a large number of data points.</a:t>
            </a:r>
          </a:p>
        </p:txBody>
      </p:sp>
      <p:sp>
        <p:nvSpPr>
          <p:cNvPr id="6" name="TextBox 6"/>
          <p:cNvSpPr txBox="1"/>
          <p:nvPr/>
        </p:nvSpPr>
        <p:spPr>
          <a:xfrm>
            <a:off x="13617626" y="9854847"/>
            <a:ext cx="5528567" cy="432153"/>
          </a:xfrm>
          <a:prstGeom prst="rect">
            <a:avLst/>
          </a:prstGeom>
        </p:spPr>
        <p:txBody>
          <a:bodyPr lIns="0" tIns="0" rIns="0" bIns="0" rtlCol="0" anchor="t">
            <a:spAutoFit/>
          </a:bodyPr>
          <a:lstStyle/>
          <a:p>
            <a:pPr algn="ctr">
              <a:lnSpc>
                <a:spcPts val="3637"/>
              </a:lnSpc>
              <a:spcBef>
                <a:spcPct val="0"/>
              </a:spcBef>
            </a:pPr>
            <a:r>
              <a:rPr lang="en-US" sz="2273">
                <a:solidFill>
                  <a:srgbClr val="333333"/>
                </a:solidFill>
                <a:latin typeface="Poppins Medium"/>
              </a:rPr>
              <a:t>BITS Pilani, Pilani Campus</a:t>
            </a:r>
          </a:p>
        </p:txBody>
      </p:sp>
      <p:pic>
        <p:nvPicPr>
          <p:cNvPr id="7" name="Picture 7"/>
          <p:cNvPicPr>
            <a:picLocks noChangeAspect="1"/>
          </p:cNvPicPr>
          <p:nvPr/>
        </p:nvPicPr>
        <p:blipFill>
          <a:blip r:embed="rId2"/>
          <a:srcRect/>
          <a:stretch>
            <a:fillRect/>
          </a:stretch>
        </p:blipFill>
        <p:spPr>
          <a:xfrm>
            <a:off x="10680186" y="2498443"/>
            <a:ext cx="7112329" cy="5494623"/>
          </a:xfrm>
          <a:prstGeom prst="rect">
            <a:avLst/>
          </a:prstGeom>
        </p:spPr>
      </p:pic>
      <p:sp>
        <p:nvSpPr>
          <p:cNvPr id="8" name="TextBox 8"/>
          <p:cNvSpPr txBox="1"/>
          <p:nvPr/>
        </p:nvSpPr>
        <p:spPr>
          <a:xfrm>
            <a:off x="2750723" y="121187"/>
            <a:ext cx="12159296" cy="1343160"/>
          </a:xfrm>
          <a:prstGeom prst="rect">
            <a:avLst/>
          </a:prstGeom>
        </p:spPr>
        <p:txBody>
          <a:bodyPr lIns="0" tIns="0" rIns="0" bIns="0" rtlCol="0" anchor="t">
            <a:spAutoFit/>
          </a:bodyPr>
          <a:lstStyle/>
          <a:p>
            <a:pPr algn="ctr">
              <a:lnSpc>
                <a:spcPts val="11017"/>
              </a:lnSpc>
              <a:spcBef>
                <a:spcPct val="0"/>
              </a:spcBef>
            </a:pPr>
            <a:r>
              <a:rPr lang="en-US" sz="7869">
                <a:solidFill>
                  <a:srgbClr val="756862"/>
                </a:solidFill>
                <a:latin typeface="Roboto Condensed Bold"/>
              </a:rPr>
              <a:t>Inaccuracy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1042</Words>
  <Application>Microsoft Office PowerPoint</Application>
  <PresentationFormat>Custom</PresentationFormat>
  <Paragraphs>118</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Poppins Bold</vt:lpstr>
      <vt:lpstr>Calibri</vt:lpstr>
      <vt:lpstr>Arial Bold</vt:lpstr>
      <vt:lpstr>Poppins Medium</vt:lpstr>
      <vt:lpstr>Poppins Light Bold</vt:lpstr>
      <vt:lpstr>Poppins Light</vt:lpstr>
      <vt:lpstr>Roboto Condensed</vt:lpstr>
      <vt:lpstr>Poppins Medium Bold</vt:lpstr>
      <vt:lpstr>Roboto Condensed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Survey of Privacy-Preserving Biometric Authentication: Techniques and Challenges</dc:title>
  <cp:lastModifiedBy>Chaitanya Chauhan</cp:lastModifiedBy>
  <cp:revision>10</cp:revision>
  <dcterms:created xsi:type="dcterms:W3CDTF">2006-08-16T00:00:00Z</dcterms:created>
  <dcterms:modified xsi:type="dcterms:W3CDTF">2023-05-05T07:08:30Z</dcterms:modified>
  <dc:identifier>DAFh8hBOr_A</dc:identifier>
</cp:coreProperties>
</file>